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96" r:id="rId2"/>
  </p:sldMasterIdLst>
  <p:notesMasterIdLst>
    <p:notesMasterId r:id="rId9"/>
  </p:notesMasterIdLst>
  <p:sldIdLst>
    <p:sldId id="627" r:id="rId3"/>
    <p:sldId id="644" r:id="rId4"/>
    <p:sldId id="641" r:id="rId5"/>
    <p:sldId id="642" r:id="rId6"/>
    <p:sldId id="643" r:id="rId7"/>
    <p:sldId id="640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0000"/>
    <a:srgbClr val="37CBFF"/>
    <a:srgbClr val="08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 autoAdjust="0"/>
    <p:restoredTop sz="92949" autoAdjust="0"/>
  </p:normalViewPr>
  <p:slideViewPr>
    <p:cSldViewPr snapToGrid="0">
      <p:cViewPr varScale="1">
        <p:scale>
          <a:sx n="106" d="100"/>
          <a:sy n="106" d="100"/>
        </p:scale>
        <p:origin x="2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DDBFE4E9-02EA-471C-8BA2-3AC24558CFDE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60FE1F0-6FD9-4C48-A863-D1D8173E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560FE1F0-6FD9-4C48-A863-D1D8173EC9D7}" type="slidenum">
              <a:rPr lang="ru-RU">
                <a:solidFill>
                  <a:prstClr val="black"/>
                </a:solidFill>
                <a:latin typeface="Calibri"/>
              </a:rPr>
              <a:pPr defTabSz="914217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99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560FE1F0-6FD9-4C48-A863-D1D8173EC9D7}" type="slidenum">
              <a:rPr lang="ru-RU">
                <a:solidFill>
                  <a:prstClr val="black"/>
                </a:solidFill>
                <a:latin typeface="Calibri"/>
              </a:rPr>
              <a:pPr defTabSz="914217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9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560FE1F0-6FD9-4C48-A863-D1D8173EC9D7}" type="slidenum">
              <a:rPr lang="ru-RU">
                <a:solidFill>
                  <a:prstClr val="black"/>
                </a:solidFill>
                <a:latin typeface="Calibri"/>
              </a:rPr>
              <a:pPr defTabSz="91421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95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560FE1F0-6FD9-4C48-A863-D1D8173EC9D7}" type="slidenum">
              <a:rPr lang="ru-RU">
                <a:solidFill>
                  <a:prstClr val="black"/>
                </a:solidFill>
                <a:latin typeface="Calibri"/>
              </a:rPr>
              <a:pPr defTabSz="914217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47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7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4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6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1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4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45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6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6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65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6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1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9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9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8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A1E4-B928-4156-8241-EE195AEB1E8B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6858-0C80-45E3-921D-18DD43F24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8A-AF02-485E-8AB0-CAB300DD10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3B29-1A37-48CF-BAB9-FE0C53A6FF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лазер&#10;&#10;Автоматически созданное описание">
            <a:extLst>
              <a:ext uri="{FF2B5EF4-FFF2-40B4-BE49-F238E27FC236}">
                <a16:creationId xmlns:a16="http://schemas.microsoft.com/office/drawing/2014/main" id="{68C86C7C-200E-4A5E-9F4D-CC84E5DF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534" r="16129" b="22330"/>
          <a:stretch/>
        </p:blipFill>
        <p:spPr>
          <a:xfrm>
            <a:off x="0" y="0"/>
            <a:ext cx="12191999" cy="687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98C4E2-2FFE-47C9-871E-1B04FFAA7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37" y="374340"/>
            <a:ext cx="1743132" cy="170128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рисуно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BBD5E4A-A91F-44F2-8ABF-007791352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5" y="343676"/>
            <a:ext cx="1931096" cy="1832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321" y="2274173"/>
            <a:ext cx="26916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ПРАВИТЕЛЬСТВО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0084" y="2124507"/>
            <a:ext cx="32119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ИНВЕСТИЦИОННОЕ АГЕНТСТВО КУРГАНСКОЙ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422A7-A23F-41B3-8AEC-21C5A575A956}"/>
              </a:ext>
            </a:extLst>
          </p:cNvPr>
          <p:cNvSpPr txBox="1"/>
          <p:nvPr/>
        </p:nvSpPr>
        <p:spPr>
          <a:xfrm>
            <a:off x="1335086" y="2299430"/>
            <a:ext cx="1012648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ИНВЕСТИЦИОННОЕ ПРЕДЛОЖЕНИЕ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ЭКОТЕХНОПАРК «ЩУЧЬЕ»</a:t>
            </a:r>
            <a:b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21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92" y="6007392"/>
            <a:ext cx="776770" cy="7767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83457" y="325553"/>
            <a:ext cx="3825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 ПОДДЕРЖКА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86881" y="6361982"/>
            <a:ext cx="8931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 ВСЕМИ РЕГИОНАЛЬНЫМИ МЕРАМИ ПОДДЕРЖКИ МОЖНО ОЗНАКОМИТЬСЯ НА ИНВЕСТИЦИОННОМ ПОРТАЛЕ КУРГАНСКОЙ ОБЛАСТИ -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WWW.INVEST45.RU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90574" y="874196"/>
            <a:ext cx="5163913" cy="28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Поручительства гарантийного фонда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4" y="4021481"/>
            <a:ext cx="623455" cy="57842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" y="853427"/>
            <a:ext cx="623455" cy="5784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3329" y="4031721"/>
            <a:ext cx="5355212" cy="471728"/>
          </a:xfrm>
          <a:prstGeom prst="rect">
            <a:avLst/>
          </a:prstGeom>
          <a:noFill/>
        </p:spPr>
        <p:txBody>
          <a:bodyPr wrap="square" lIns="101407" tIns="50703" rIns="101407" bIns="50703" rtlCol="0">
            <a:spAutoFit/>
          </a:bodyPr>
          <a:lstStyle/>
          <a:p>
            <a:pPr marL="0" marR="0" lvl="0" indent="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Возмещение части затрат промышленных предприятий, связанных  с приобретением нового оборудования </a:t>
            </a:r>
          </a:p>
        </p:txBody>
      </p:sp>
      <p:sp>
        <p:nvSpPr>
          <p:cNvPr id="39" name="Прямоугольник 2"/>
          <p:cNvSpPr>
            <a:spLocks noChangeArrowheads="1"/>
          </p:cNvSpPr>
          <p:nvPr/>
        </p:nvSpPr>
        <p:spPr bwMode="auto">
          <a:xfrm>
            <a:off x="843736" y="4476324"/>
            <a:ext cx="4571040" cy="53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07" tIns="50703" rIns="101407" bIns="50703">
            <a:spAutoFit/>
          </a:bodyPr>
          <a:lstStyle>
            <a:lvl1pPr marL="171450" indent="-171450"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до 50%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до 20 млн. рублей</a:t>
            </a:r>
          </a:p>
        </p:txBody>
      </p:sp>
      <p:sp>
        <p:nvSpPr>
          <p:cNvPr id="40" name="Прямоугольник 2"/>
          <p:cNvSpPr>
            <a:spLocks noChangeArrowheads="1"/>
          </p:cNvSpPr>
          <p:nvPr/>
        </p:nvSpPr>
        <p:spPr bwMode="auto">
          <a:xfrm>
            <a:off x="6733799" y="1245333"/>
            <a:ext cx="5277461" cy="53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07" tIns="50703" rIns="101407" bIns="50703">
            <a:spAutoFit/>
          </a:bodyPr>
          <a:lstStyle>
            <a:lvl1pPr marL="171450" indent="-171450"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до 50%, но не более 25 млн. руб.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срок – до 10 лет</a:t>
            </a:r>
            <a:endParaRPr kumimoji="0" lang="ru-RU" altLang="ru-RU" sz="105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8365" y="63030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Возмещение части затрат на уплату первого взноса при заключении договора лизинга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10" y="892419"/>
            <a:ext cx="623455" cy="578421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6247555" y="4655480"/>
            <a:ext cx="6099836" cy="1129010"/>
            <a:chOff x="1441060" y="1080457"/>
            <a:chExt cx="6099836" cy="112901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0" y="1145374"/>
              <a:ext cx="623455" cy="57842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472905" y="1080457"/>
              <a:ext cx="5067991" cy="471728"/>
            </a:xfrm>
            <a:prstGeom prst="rect">
              <a:avLst/>
            </a:prstGeom>
            <a:noFill/>
          </p:spPr>
          <p:txBody>
            <a:bodyPr wrap="square" lIns="101407" tIns="50703" rIns="101407" bIns="50703" rtlCol="0">
              <a:spAutoFit/>
            </a:bodyPr>
            <a:lstStyle/>
            <a:p>
              <a:pPr marL="0" marR="0" lvl="0" indent="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Займы  по региональной программе «Развитие промышленности» </a:t>
              </a:r>
            </a:p>
          </p:txBody>
        </p:sp>
        <p:sp>
          <p:nvSpPr>
            <p:cNvPr id="48" name="Прямоугольник 2"/>
            <p:cNvSpPr>
              <a:spLocks noChangeArrowheads="1"/>
            </p:cNvSpPr>
            <p:nvPr/>
          </p:nvSpPr>
          <p:spPr bwMode="auto">
            <a:xfrm>
              <a:off x="2408463" y="1460740"/>
              <a:ext cx="4571040" cy="74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07" tIns="50703" rIns="101407" bIns="50703">
              <a:spAutoFit/>
            </a:bodyPr>
            <a:lstStyle>
              <a:lvl1pPr marL="171450" indent="-17145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9pPr>
            </a:lstStyle>
            <a:p>
              <a:pPr marL="166770" marR="0" lvl="0" indent="-16677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От 1% до 3% годовых</a:t>
              </a:r>
            </a:p>
            <a:p>
              <a:pPr marL="166770" marR="0" lvl="0" indent="-16677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До 100 млн. рублей</a:t>
              </a:r>
            </a:p>
            <a:p>
              <a:pPr marL="166770" marR="0" lvl="0" indent="-16677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срок – до 5 лет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96036" y="5086541"/>
            <a:ext cx="6019298" cy="1111704"/>
            <a:chOff x="50527" y="-256542"/>
            <a:chExt cx="6019298" cy="1111704"/>
          </a:xfrm>
        </p:grpSpPr>
        <p:sp>
          <p:nvSpPr>
            <p:cNvPr id="53" name="TextBox 52"/>
            <p:cNvSpPr txBox="1"/>
            <p:nvPr/>
          </p:nvSpPr>
          <p:spPr>
            <a:xfrm>
              <a:off x="698227" y="-185603"/>
              <a:ext cx="5371598" cy="471728"/>
            </a:xfrm>
            <a:prstGeom prst="rect">
              <a:avLst/>
            </a:prstGeom>
            <a:noFill/>
          </p:spPr>
          <p:txBody>
            <a:bodyPr wrap="square" lIns="101407" tIns="50703" rIns="101407" bIns="50703" rtlCol="0">
              <a:spAutoFit/>
            </a:bodyPr>
            <a:lstStyle/>
            <a:p>
              <a:pPr marL="0" marR="0" lvl="0" indent="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Компенсация затрат на возведение производственных помещений модульного и арочного типа </a:t>
              </a: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7" y="-256542"/>
              <a:ext cx="623455" cy="578421"/>
            </a:xfrm>
            <a:prstGeom prst="rect">
              <a:avLst/>
            </a:prstGeom>
          </p:spPr>
        </p:pic>
        <p:sp>
          <p:nvSpPr>
            <p:cNvPr id="55" name="Прямоугольник 2"/>
            <p:cNvSpPr>
              <a:spLocks noChangeArrowheads="1"/>
            </p:cNvSpPr>
            <p:nvPr/>
          </p:nvSpPr>
          <p:spPr bwMode="auto">
            <a:xfrm>
              <a:off x="782800" y="321879"/>
              <a:ext cx="4571040" cy="53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07" tIns="50703" rIns="101407" bIns="50703">
              <a:spAutoFit/>
            </a:bodyPr>
            <a:lstStyle>
              <a:lvl1pPr marL="171450" indent="-171450"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1pPr>
              <a:lvl2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2pPr>
              <a:lvl3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3pPr>
              <a:lvl4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4pPr>
              <a:lvl5pPr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cs typeface="WenQuanYi Micro Hei" charset="0"/>
                </a:defRPr>
              </a:lvl9pPr>
            </a:lstStyle>
            <a:p>
              <a:pPr marL="166770" marR="0" lvl="0" indent="-16677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до 50%</a:t>
              </a:r>
            </a:p>
            <a:p>
              <a:pPr marL="166770" marR="0" lvl="0" indent="-166770" algn="l" defTabSz="88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rPr>
                <a:t>от 10 млн. рублей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9B10E74-7ADB-49C8-B85E-3C451516753E}"/>
              </a:ext>
            </a:extLst>
          </p:cNvPr>
          <p:cNvSpPr txBox="1"/>
          <p:nvPr/>
        </p:nvSpPr>
        <p:spPr>
          <a:xfrm>
            <a:off x="6871010" y="2712893"/>
            <a:ext cx="4958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Субсидия на подключение (технологическое  присоединение) объектов капитального строительства к сетям инженерно-технического обеспечения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34A246B-124A-4706-8661-53A827F4C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32" y="2780803"/>
            <a:ext cx="623455" cy="578421"/>
          </a:xfrm>
          <a:prstGeom prst="rect">
            <a:avLst/>
          </a:prstGeom>
        </p:spPr>
      </p:pic>
      <p:sp>
        <p:nvSpPr>
          <p:cNvPr id="59" name="Прямоугольник 2">
            <a:extLst>
              <a:ext uri="{FF2B5EF4-FFF2-40B4-BE49-F238E27FC236}">
                <a16:creationId xmlns:a16="http://schemas.microsoft.com/office/drawing/2014/main" id="{D378B4CC-53A9-4C45-9406-56CC1572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604" y="3429000"/>
            <a:ext cx="5226984" cy="53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07" tIns="50703" rIns="101407" bIns="50703">
            <a:spAutoFit/>
          </a:bodyPr>
          <a:lstStyle>
            <a:lvl1pPr marL="171450" indent="-171450"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до 50% затрат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от 5 млн. рублей</a:t>
            </a:r>
          </a:p>
        </p:txBody>
      </p:sp>
      <p:pic>
        <p:nvPicPr>
          <p:cNvPr id="60" name="Рисунок 59" descr="Изображение выглядит как лазер&#10;&#10;Автоматически созданное описание">
            <a:extLst>
              <a:ext uri="{FF2B5EF4-FFF2-40B4-BE49-F238E27FC236}">
                <a16:creationId xmlns:a16="http://schemas.microsoft.com/office/drawing/2014/main" id="{56D81FC1-4925-4FE7-ADD1-F7A61731CD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534" r="16129" b="79656"/>
          <a:stretch/>
        </p:blipFill>
        <p:spPr>
          <a:xfrm>
            <a:off x="0" y="0"/>
            <a:ext cx="12191999" cy="53236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F898CE8-222B-4EFF-9FCA-0AB79FB124B8}"/>
              </a:ext>
            </a:extLst>
          </p:cNvPr>
          <p:cNvSpPr txBox="1"/>
          <p:nvPr/>
        </p:nvSpPr>
        <p:spPr>
          <a:xfrm>
            <a:off x="2918850" y="42906"/>
            <a:ext cx="636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id="{9EE0A395-D9A2-488A-B4FF-DC0567A8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81" y="1041100"/>
            <a:ext cx="5355212" cy="31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407" tIns="50703" rIns="101407" bIns="50703">
            <a:spAutoFit/>
          </a:bodyPr>
          <a:lstStyle>
            <a:lvl1pPr marL="171450" indent="-171450"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до 50%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до 75 млн. рублей </a:t>
            </a:r>
            <a:r>
              <a:rPr kumimoji="0" lang="ru-RU" altLang="ru-RU" sz="100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(для участников промышленного кластера Курганской области,)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</a:rPr>
              <a:t>до 100 </a:t>
            </a:r>
            <a:r>
              <a:rPr lang="ru-RU" altLang="ru-RU" sz="1400" b="1" dirty="0" err="1">
                <a:solidFill>
                  <a:srgbClr val="4F81BD">
                    <a:lumMod val="50000"/>
                  </a:srgbClr>
                </a:solidFill>
              </a:rPr>
              <a:t>млн.рублей</a:t>
            </a: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altLang="ru-RU" sz="1000" b="1" dirty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ru-RU" altLang="ru-RU" sz="1000" dirty="0">
                <a:solidFill>
                  <a:srgbClr val="4F81BD">
                    <a:lumMod val="50000"/>
                  </a:srgbClr>
                </a:solidFill>
              </a:rPr>
              <a:t>для Субъектов деятельности в сфере промышленности, осуществляющих реализацию инвестиционного проекта,  предполагающего строительство новых цехов, капитальный ремонт или реконструкцию действующих цехов, приобретение промышленных объектов, возобновление производственной деятельности в цехах, которые не были задействованы в производстве не менее 3-х лет, с предполагаемым объемом инвестиций по проекту не менее 300 (трехсот) миллионов рублей)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</a:rPr>
              <a:t>до 200 </a:t>
            </a:r>
            <a:r>
              <a:rPr lang="ru-RU" altLang="ru-RU" sz="1400" b="1" dirty="0" err="1">
                <a:solidFill>
                  <a:srgbClr val="4F81BD">
                    <a:lumMod val="50000"/>
                  </a:srgbClr>
                </a:solidFill>
              </a:rPr>
              <a:t>млн.рублей</a:t>
            </a:r>
            <a:r>
              <a:rPr lang="ru-RU" altLang="ru-RU" sz="1400" b="1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altLang="ru-RU" sz="1000" dirty="0">
                <a:solidFill>
                  <a:srgbClr val="4F81BD">
                    <a:lumMod val="50000"/>
                  </a:srgbClr>
                </a:solidFill>
              </a:rPr>
              <a:t>(для Субъектов деятельности в сфере промышленности, осуществляющих реализацию инвестиционного проекта,  предполагающего строительство новых цехов, капитальный ремонт или реконструкцию действующих цехов, приобретение промышленных объектов, возобновление производственной деятельности в цехах, которые не были задействованы в производстве не менее 3-х лет, с предполагаемым объемом инвестиций по проекту не менее 600 (шестисот) миллионов рублей)</a:t>
            </a:r>
          </a:p>
          <a:p>
            <a:pPr marL="166770" marR="0" lvl="0" indent="-166770" algn="l" defTabSz="88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altLang="ru-RU" sz="100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241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715E67-E648-4BB8-B7B2-82AB1E0DA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лазер&#10;&#10;Автоматически созданное описание">
            <a:extLst>
              <a:ext uri="{FF2B5EF4-FFF2-40B4-BE49-F238E27FC236}">
                <a16:creationId xmlns:a16="http://schemas.microsoft.com/office/drawing/2014/main" id="{68B829F4-FCEB-44F4-8F49-3B8133A9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534" r="16129" b="79763"/>
          <a:stretch/>
        </p:blipFill>
        <p:spPr bwMode="auto">
          <a:xfrm>
            <a:off x="0" y="-24302"/>
            <a:ext cx="12191999" cy="75460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47635"/>
            <a:ext cx="11967537" cy="569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 ОБЛАСТЬ, ЩУЧАНСКИЙ МО, С. ЧУМЛЯК, УЛ. ЛЕСНАЯ</a:t>
            </a:r>
          </a:p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ТЕРРИТОРИИ ФИЛИАЛА «ЭКОТЕХНОПАРК «ЩУЧЬЕ»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D324E-778D-4F10-8A79-D0376F355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9" y="872060"/>
            <a:ext cx="6160008" cy="60289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1A54B5-44DF-4D23-8AB8-C6FA1148DBE7}"/>
              </a:ext>
            </a:extLst>
          </p:cNvPr>
          <p:cNvSpPr/>
          <p:nvPr/>
        </p:nvSpPr>
        <p:spPr>
          <a:xfrm>
            <a:off x="2239285" y="2252804"/>
            <a:ext cx="822960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>
                <a:solidFill>
                  <a:srgbClr val="025EA1"/>
                </a:solidFill>
                <a:latin typeface="Arial"/>
              </a:rPr>
              <a:t>Екатеринбург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B96BB1-15EF-4B5B-B145-9A389D6D04AD}"/>
              </a:ext>
            </a:extLst>
          </p:cNvPr>
          <p:cNvSpPr/>
          <p:nvPr/>
        </p:nvSpPr>
        <p:spPr>
          <a:xfrm>
            <a:off x="1013989" y="2511884"/>
            <a:ext cx="655320" cy="131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 dirty="0">
                <a:solidFill>
                  <a:srgbClr val="025EA1"/>
                </a:solidFill>
                <a:latin typeface="Arial"/>
              </a:rPr>
              <a:t>Челябинск-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90A0F-E881-4954-851F-EE6BEB221984}"/>
              </a:ext>
            </a:extLst>
          </p:cNvPr>
          <p:cNvSpPr/>
          <p:nvPr/>
        </p:nvSpPr>
        <p:spPr>
          <a:xfrm>
            <a:off x="2297197" y="2615516"/>
            <a:ext cx="405384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00">
                <a:solidFill>
                  <a:srgbClr val="025EA1"/>
                </a:solidFill>
                <a:latin typeface="Arial"/>
              </a:rPr>
              <a:t>Курган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0FC2C6F-D1CB-4C8D-8EFE-AD9CD12D2BF5}"/>
              </a:ext>
            </a:extLst>
          </p:cNvPr>
          <p:cNvSpPr/>
          <p:nvPr/>
        </p:nvSpPr>
        <p:spPr>
          <a:xfrm>
            <a:off x="1068853" y="3551252"/>
            <a:ext cx="1862328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025EA1"/>
                </a:solidFill>
                <a:latin typeface="Arial"/>
              </a:rPr>
              <a:t>«Экотехнопарк «Щучье»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794EBEB-7B40-437A-AB45-ECC557A65223}"/>
              </a:ext>
            </a:extLst>
          </p:cNvPr>
          <p:cNvSpPr/>
          <p:nvPr/>
        </p:nvSpPr>
        <p:spPr>
          <a:xfrm>
            <a:off x="6887485" y="1540628"/>
            <a:ext cx="4942678" cy="5090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700092" indent="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Город Щучье располагается на западе Курганской области. Щучанский район граничит:</a:t>
            </a:r>
          </a:p>
          <a:p>
            <a:pPr marR="700092" indent="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•  на западе с Челябинской областью,</a:t>
            </a:r>
          </a:p>
          <a:p>
            <a:pPr marR="700092" indent="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•  на юге с Сафакулевским районом,</a:t>
            </a:r>
          </a:p>
          <a:p>
            <a:pPr marR="700092" indent="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•  на востоке с Шумихинским районом,</a:t>
            </a:r>
          </a:p>
          <a:p>
            <a:pPr marR="700092" indent="0">
              <a:spcAft>
                <a:spcPts val="2380"/>
              </a:spcAft>
            </a:pPr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•  на севере с Шадринским районом</a:t>
            </a:r>
          </a:p>
          <a:p>
            <a:pPr marR="700092" indent="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Расстояние по автомобильным дорогам до </a:t>
            </a: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крупных городов:</a:t>
            </a:r>
          </a:p>
          <a:p>
            <a:pPr indent="43180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г. Курган - 178 км, г. Челябинск - 97 км,</a:t>
            </a:r>
          </a:p>
          <a:p>
            <a:pPr indent="431800">
              <a:spcAft>
                <a:spcPts val="2380"/>
              </a:spcAft>
            </a:pPr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г. Екатеринбург - 279 км</a:t>
            </a:r>
          </a:p>
          <a:p>
            <a:pPr indent="0">
              <a:spcAft>
                <a:spcPts val="2380"/>
              </a:spcAft>
            </a:pPr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Ближайшая </a:t>
            </a: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ж/д станция </a:t>
            </a:r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Южно-Уральской железной дороги «Щучье», с которой имеется прямое сообщение от ПТК (19 км путей в хозяйственном ведение у ФГУП «ФЭО» и 14 км путей в собственности ОАО «РЖД»)</a:t>
            </a:r>
          </a:p>
          <a:p>
            <a:pPr indent="0"/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Ближайший </a:t>
            </a: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аэропорт: </a:t>
            </a:r>
            <a:r>
              <a:rPr lang="ru" sz="14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 г. Челябинск -международный аэропорт Баландино</a:t>
            </a:r>
          </a:p>
        </p:txBody>
      </p:sp>
    </p:spTree>
    <p:extLst>
      <p:ext uri="{BB962C8B-B14F-4D97-AF65-F5344CB8AC3E}">
        <p14:creationId xmlns:p14="http://schemas.microsoft.com/office/powerpoint/2010/main" val="244322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азер&#10;&#10;Автоматически созданное описание">
            <a:extLst>
              <a:ext uri="{FF2B5EF4-FFF2-40B4-BE49-F238E27FC236}">
                <a16:creationId xmlns:a16="http://schemas.microsoft.com/office/drawing/2014/main" id="{68B829F4-FCEB-44F4-8F49-3B8133A9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534" r="16129" b="79763"/>
          <a:stretch/>
        </p:blipFill>
        <p:spPr bwMode="auto">
          <a:xfrm>
            <a:off x="0" y="-24302"/>
            <a:ext cx="12191999" cy="75460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47635"/>
            <a:ext cx="11967537" cy="569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 ОБЛАСТЬ, ЩУЧАНСКИЙ МО, С. ЧУМЛЯК, УЛ. ЛЕСНАЯ</a:t>
            </a:r>
          </a:p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ТЕРРИТОРИИ ФИЛИАЛА «ЭКОТЕХНОПАРК «ЩУЧЬЕ»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04F69A-33E2-4B0D-AE9E-CCFB647EB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0" y="802244"/>
            <a:ext cx="5011846" cy="22317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08322F-9E6E-4D44-8974-436E0BF58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9" y="3034028"/>
            <a:ext cx="5791170" cy="430377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D8AC97-DEA3-408A-A55D-490EBEDB3161}"/>
              </a:ext>
            </a:extLst>
          </p:cNvPr>
          <p:cNvSpPr/>
          <p:nvPr/>
        </p:nvSpPr>
        <p:spPr>
          <a:xfrm>
            <a:off x="5875699" y="939108"/>
            <a:ext cx="6259294" cy="11826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spcAft>
                <a:spcPts val="280"/>
              </a:spcAft>
            </a:pP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Площадь земельных участков промышленной зоны -</a:t>
            </a:r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109 Га.</a:t>
            </a:r>
          </a:p>
          <a:p>
            <a:pPr indent="0">
              <a:lnSpc>
                <a:spcPct val="91000"/>
              </a:lnSpc>
              <a:spcAft>
                <a:spcPts val="280"/>
              </a:spcAft>
            </a:pP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Категория земель -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</a:r>
          </a:p>
          <a:p>
            <a:pPr indent="0"/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Вид разрешенного использования -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специальная деятельность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1859F0-D261-41DE-874B-811B2522B028}"/>
              </a:ext>
            </a:extLst>
          </p:cNvPr>
          <p:cNvSpPr/>
          <p:nvPr/>
        </p:nvSpPr>
        <p:spPr>
          <a:xfrm>
            <a:off x="5983768" y="2435509"/>
            <a:ext cx="4882896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Инженерные сети и вспомогательная инфраструктура: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021EED3-CD88-4A07-BE4F-424D0067CAC5}"/>
              </a:ext>
            </a:extLst>
          </p:cNvPr>
          <p:cNvSpPr/>
          <p:nvPr/>
        </p:nvSpPr>
        <p:spPr>
          <a:xfrm>
            <a:off x="5983768" y="2961811"/>
            <a:ext cx="5120640" cy="411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Энергоснабжение: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от трансформаторной подстанции 110/10 кВ АО «Энергосбытовая компания «Восток» максимальная мощность 10 240 кВт;</a:t>
            </a:r>
          </a:p>
          <a:p>
            <a:pPr indent="0">
              <a:spcAft>
                <a:spcPts val="280"/>
              </a:spcAft>
            </a:pPr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Резервное энергоснабжение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от дизельной электростанции;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Водоснабжение:     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хозяйственно - питьевой водопровод</a:t>
            </a:r>
          </a:p>
          <a:p>
            <a:pPr indent="0" algn="just">
              <a:spcAft>
                <a:spcPts val="280"/>
              </a:spcAft>
            </a:pP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(ООО «Городское водоснабжение»);</a:t>
            </a:r>
          </a:p>
          <a:p>
            <a:pPr indent="0" algn="just">
              <a:spcAft>
                <a:spcPts val="280"/>
              </a:spcAft>
            </a:pPr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Канализация: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внутриплощадочные сети канализации;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Теплоснабжение: 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отдельно стоящая котельная (обеспечение</a:t>
            </a:r>
          </a:p>
          <a:p>
            <a:pPr indent="0" algn="just">
              <a:spcAft>
                <a:spcPts val="280"/>
              </a:spcAft>
            </a:pP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отоплением, горячей водой, технологическим паром);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Газоснабжение: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газопровод природного газа высокого давления</a:t>
            </a:r>
          </a:p>
          <a:p>
            <a:pPr indent="0" algn="just">
              <a:spcAft>
                <a:spcPts val="280"/>
              </a:spcAft>
            </a:pP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(ООО «Газпром межрегионгаз Курган»);</a:t>
            </a:r>
          </a:p>
          <a:p>
            <a:pPr indent="0" algn="just">
              <a:spcAft>
                <a:spcPts val="280"/>
              </a:spcAft>
            </a:pPr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Телефонная междугородняя связь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, доступ к сети Интернет (ПАО «Ростелеком»);</a:t>
            </a:r>
          </a:p>
          <a:p>
            <a:pPr indent="0" algn="just">
              <a:spcAft>
                <a:spcPts val="280"/>
              </a:spcAft>
            </a:pPr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Железнодорожный путь 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(необщего пользования);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Круглосуточная охрана</a:t>
            </a:r>
            <a:r>
              <a:rPr lang="ru" sz="12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На территории дислоцируется подразделение МЧС России;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Имеются свободные офисные помещения, место для стоянки и ремонта техники, а также столовая для персонала;</a:t>
            </a:r>
          </a:p>
          <a:p>
            <a:pPr indent="0" algn="just"/>
            <a:r>
              <a:rPr lang="ru" sz="12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Свободные площади земельного участка позволяют осуществить новое строительство.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9550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азер&#10;&#10;Автоматически созданное описание">
            <a:extLst>
              <a:ext uri="{FF2B5EF4-FFF2-40B4-BE49-F238E27FC236}">
                <a16:creationId xmlns:a16="http://schemas.microsoft.com/office/drawing/2014/main" id="{68B829F4-FCEB-44F4-8F49-3B8133A9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534" r="16129" b="79763"/>
          <a:stretch/>
        </p:blipFill>
        <p:spPr bwMode="auto">
          <a:xfrm>
            <a:off x="0" y="-24302"/>
            <a:ext cx="12191999" cy="75460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47635"/>
            <a:ext cx="11967537" cy="569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 ОБЛАСТЬ, ЩУЧАНСКИЙ МО, С. ЧУМЛЯК, УЛ. ЛЕСНАЯ</a:t>
            </a:r>
          </a:p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ТЕРРИТОРИИ ФИЛИАЛА «ЭКОТЕХНОПАРК «ЩУЧЬЕ»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FDE76D-B1C8-4AE1-B2AF-7E24AC89C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320"/>
            <a:ext cx="6879336" cy="62026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1D65C9-D622-4B6E-ADC6-24BEE79E35BE}"/>
              </a:ext>
            </a:extLst>
          </p:cNvPr>
          <p:cNvSpPr/>
          <p:nvPr/>
        </p:nvSpPr>
        <p:spPr>
          <a:xfrm>
            <a:off x="7313903" y="2779656"/>
            <a:ext cx="4745314" cy="1822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030"/>
              </a:spcAft>
            </a:pPr>
            <a:r>
              <a:rPr lang="ru" sz="20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В настоящее время на территории филиала не задействована площадь более 26 Га.</a:t>
            </a:r>
          </a:p>
          <a:p>
            <a:pPr indent="0" algn="ctr"/>
            <a:r>
              <a:rPr lang="ru" sz="20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На плане территории филиала схематично отображены свободные площади с указанием их ориентировочной площади.</a:t>
            </a:r>
          </a:p>
        </p:txBody>
      </p:sp>
    </p:spTree>
    <p:extLst>
      <p:ext uri="{BB962C8B-B14F-4D97-AF65-F5344CB8AC3E}">
        <p14:creationId xmlns:p14="http://schemas.microsoft.com/office/powerpoint/2010/main" val="188512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715E67-E648-4BB8-B7B2-82AB1E0DA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лазер&#10;&#10;Автоматически созданное описание">
            <a:extLst>
              <a:ext uri="{FF2B5EF4-FFF2-40B4-BE49-F238E27FC236}">
                <a16:creationId xmlns:a16="http://schemas.microsoft.com/office/drawing/2014/main" id="{68B829F4-FCEB-44F4-8F49-3B8133A9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5534" r="16129" b="79763"/>
          <a:stretch/>
        </p:blipFill>
        <p:spPr bwMode="auto">
          <a:xfrm>
            <a:off x="0" y="-24302"/>
            <a:ext cx="12191999" cy="75460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47635"/>
            <a:ext cx="11967537" cy="569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 ОБЛАСТЬ, ЩУЧАНСКИЙ МО, С. ЧУМЛЯК, УЛ. ЛЕСНАЯ</a:t>
            </a:r>
          </a:p>
          <a:p>
            <a:pPr marL="379095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ТЕРРИТОРИИ ФИЛИАЛА «ЭКОТЕХНОПАРК «ЩУЧЬЕ»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7939586-A9C4-41A8-B7BB-5F1E5EADA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99032"/>
              </p:ext>
            </p:extLst>
          </p:nvPr>
        </p:nvGraphicFramePr>
        <p:xfrm>
          <a:off x="58970" y="1062764"/>
          <a:ext cx="6218205" cy="54627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7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5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1 - 7 556,6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2 - 19 350,6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3 - 25 015,7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холодильная станция, насосная станция водооборота - 2 269,5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воздушно-компрессорная, азотная станция- 799,9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10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земельного участка</a:t>
                      </a: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1:  45:23:020203:755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2: 45:23:020203:561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комплекс 3:45:23:020203:589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Холодильная станция, насосная станция водооборота: 45:23:020203:573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Воздушно-компрессорная, азотная станция:45:23:020203:572</a:t>
                      </a: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Электроэнергия</a:t>
                      </a: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1: 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до 282,0 кВт/ч (обесточено).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2: 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до 800,0 кВт/ч (обесточено)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комплекс 3: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имеется,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до 800,0 кВт/ч (обесточено).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Холодильная станция, насосная станция водооборота: имеется,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до 52,0 кВт/ч (обесточено).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Воздушно-компрессорная, азотная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станция:имеется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до 49,0 кВт/ч (обесточено).</a:t>
                      </a: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2777094761"/>
                  </a:ext>
                </a:extLst>
              </a:tr>
              <a:tr h="34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</a:t>
                      </a: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1: потребление до 96,0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сутки (отключено).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2: потребление до 152,0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сутки (отключено)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комплекс 3: потребление до 152,0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сутки (отключено).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Холодильная станция, насосная станция водооборота: потребление до 32,0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сутки (отключено)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Воздушно-компрессорная, азотная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станция:потребление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29,0 </a:t>
                      </a:r>
                      <a:r>
                        <a:rPr kumimoji="0" lang="ru-RU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сутки (отключено)</a:t>
                      </a: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3302260883"/>
                  </a:ext>
                </a:extLst>
              </a:tr>
              <a:tr h="34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</a:t>
                      </a: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1654695047"/>
                  </a:ext>
                </a:extLst>
              </a:tr>
              <a:tr h="34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</a:t>
                      </a: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корпус 2: потребление до 1 000,0 куб/м3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комплекс 3:потребление до 1 700,0 куб/м3</a:t>
                      </a: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2499721882"/>
                  </a:ext>
                </a:extLst>
              </a:tr>
              <a:tr h="258378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6" marR="8256" marT="8255" marB="0" anchor="ctr" horzOverflow="overflow"/>
                </a:tc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ФГУП «ФЭО»</a:t>
                      </a:r>
                    </a:p>
                  </a:txBody>
                  <a:tcPr marL="8256" marR="8256" marT="8255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38AEE5-7EFD-4466-9AEE-FE4BE1B31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45" y="1591163"/>
            <a:ext cx="5855855" cy="38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7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20381</TotalTime>
  <Words>999</Words>
  <Application>Microsoft Office PowerPoint</Application>
  <PresentationFormat>Широкоэкранный</PresentationFormat>
  <Paragraphs>112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user004</dc:creator>
  <cp:lastModifiedBy>Юлия Федотова</cp:lastModifiedBy>
  <cp:revision>665</cp:revision>
  <cp:lastPrinted>2025-05-22T12:06:14Z</cp:lastPrinted>
  <dcterms:created xsi:type="dcterms:W3CDTF">2023-02-21T09:08:49Z</dcterms:created>
  <dcterms:modified xsi:type="dcterms:W3CDTF">2025-11-25T09:54:11Z</dcterms:modified>
</cp:coreProperties>
</file>