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6" r:id="rId7"/>
    <p:sldId id="263" r:id="rId8"/>
    <p:sldId id="269" r:id="rId9"/>
    <p:sldId id="265" r:id="rId10"/>
    <p:sldId id="264" r:id="rId11"/>
    <p:sldId id="267" r:id="rId12"/>
    <p:sldId id="268" r:id="rId13"/>
    <p:sldId id="270" r:id="rId14"/>
    <p:sldId id="271" r:id="rId15"/>
    <p:sldId id="273" r:id="rId16"/>
    <p:sldId id="274" r:id="rId17"/>
    <p:sldId id="277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282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0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69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182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122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33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044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432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774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52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939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7CFF1-48A0-49A1-95F0-B644D62EC03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88CF9-DD48-4782-AEBE-72B64BC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00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06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764704"/>
            <a:ext cx="7772400" cy="1470025"/>
          </a:xfr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Чистая среда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07904" y="4149080"/>
            <a:ext cx="5256584" cy="19422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 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мониторинга 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состояния окружающей среды 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ЧС-01</a:t>
            </a:r>
            <a:endParaRPr lang="ru-RU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457200" algn="just">
              <a:defRPr/>
            </a:pP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6241453"/>
            <a:ext cx="4191981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АО «ННПО им. М.В. Фрунзе»</a:t>
            </a:r>
            <a:endParaRPr lang="en-US" sz="2400" b="1" spc="5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393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83161" y="0"/>
            <a:ext cx="7560839" cy="1152128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Структурная схема комплекса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132" y="1052736"/>
            <a:ext cx="8496944" cy="553811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endParaRPr lang="ru-RU" sz="2400" b="1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01515"/>
            <a:ext cx="7632848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708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83161" y="0"/>
            <a:ext cx="7560839" cy="1152128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структурной схемы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132" y="1552220"/>
            <a:ext cx="8496944" cy="5038634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2400" b="1" dirty="0"/>
              <a:t>Комплекс использует в своем составе:</a:t>
            </a:r>
          </a:p>
          <a:p>
            <a:pPr algn="just"/>
            <a:r>
              <a:rPr lang="ru-RU" sz="2400" b="1" dirty="0"/>
              <a:t>- пост контроля удаленный (ПКУ) состоящий из:</a:t>
            </a:r>
          </a:p>
          <a:p>
            <a:pPr algn="just"/>
            <a:r>
              <a:rPr lang="ru-RU" sz="2400" b="1" dirty="0"/>
              <a:t>	- системы автоматического поддержания температуры;</a:t>
            </a:r>
          </a:p>
          <a:p>
            <a:pPr algn="just"/>
            <a:r>
              <a:rPr lang="ru-RU" sz="2400" b="1" dirty="0"/>
              <a:t>	- системы энергоснабжения ПКУ;</a:t>
            </a:r>
          </a:p>
          <a:p>
            <a:pPr algn="just"/>
            <a:r>
              <a:rPr lang="ru-RU" sz="2400" b="1" dirty="0"/>
              <a:t>	- автоматизированной системы сбора, обработки и передачи информации с датчиков (средств измерений);</a:t>
            </a:r>
          </a:p>
          <a:p>
            <a:pPr algn="just"/>
            <a:r>
              <a:rPr lang="ru-RU" sz="2400" b="1" dirty="0"/>
              <a:t>	- измерительного оборудования </a:t>
            </a:r>
            <a:r>
              <a:rPr lang="ru-RU" sz="2400" b="1" dirty="0" smtClean="0"/>
              <a:t>ПКУ</a:t>
            </a:r>
            <a:r>
              <a:rPr lang="en-US" sz="2400" b="1" dirty="0" smtClean="0"/>
              <a:t> </a:t>
            </a:r>
            <a:r>
              <a:rPr lang="ru-RU" sz="2400" b="1" dirty="0" smtClean="0"/>
              <a:t>(газоанализаторов</a:t>
            </a:r>
            <a:r>
              <a:rPr lang="ru-RU" sz="2400" b="1" dirty="0"/>
              <a:t>, метеостанции, блока детектирования гамма-излучения).</a:t>
            </a:r>
          </a:p>
          <a:p>
            <a:pPr algn="just"/>
            <a:r>
              <a:rPr lang="ru-RU" sz="2400" b="1" dirty="0"/>
              <a:t>- сервер баз данных (сервер БД);</a:t>
            </a:r>
          </a:p>
          <a:p>
            <a:pPr algn="just"/>
            <a:r>
              <a:rPr lang="ru-RU" sz="2400" b="1" dirty="0"/>
              <a:t>- автоматизированное рабочее место (АРМ) оператора.</a:t>
            </a:r>
          </a:p>
        </p:txBody>
      </p:sp>
    </p:spTree>
    <p:extLst>
      <p:ext uri="{BB962C8B-B14F-4D97-AF65-F5344CB8AC3E}">
        <p14:creationId xmlns:p14="http://schemas.microsoft.com/office/powerpoint/2010/main" val="148996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83161" y="0"/>
            <a:ext cx="7560839" cy="1152128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структурной схемы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3508" y="908720"/>
            <a:ext cx="8856984" cy="583264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numCol="2" anchor="ctr"/>
          <a:lstStyle/>
          <a:p>
            <a:pPr algn="just"/>
            <a:r>
              <a:rPr lang="en-US" sz="2400" dirty="0" smtClean="0"/>
              <a:t>	</a:t>
            </a:r>
            <a:r>
              <a:rPr lang="ru-RU" sz="2000" b="1" dirty="0" smtClean="0"/>
              <a:t>Комплекс ЧС-01 является многоканальным,</a:t>
            </a:r>
            <a:r>
              <a:rPr lang="en-US" sz="2000" b="1" dirty="0" smtClean="0"/>
              <a:t> </a:t>
            </a:r>
            <a:r>
              <a:rPr lang="ru-RU" sz="2000" b="1" dirty="0" err="1" smtClean="0"/>
              <a:t>многофункци</a:t>
            </a:r>
            <a:r>
              <a:rPr lang="en-US" sz="2000" b="1" dirty="0" smtClean="0"/>
              <a:t>- </a:t>
            </a:r>
            <a:r>
              <a:rPr lang="ru-RU" sz="2000" b="1" dirty="0" err="1" smtClean="0"/>
              <a:t>ональным</a:t>
            </a:r>
            <a:r>
              <a:rPr lang="ru-RU" sz="2000" b="1" dirty="0" smtClean="0"/>
              <a:t> автоматическим средством измерений, не требующим в процессе эксплуатации постоянного присутствия обслуживающего персонала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pPr algn="just"/>
            <a:r>
              <a:rPr lang="en-US" sz="2400" dirty="0" smtClean="0"/>
              <a:t>	</a:t>
            </a:r>
            <a:r>
              <a:rPr lang="ru-RU" sz="2000" b="1" dirty="0"/>
              <a:t>ПКУ устанавливаются в местах предполагаемых превышений :</a:t>
            </a:r>
          </a:p>
          <a:p>
            <a:pPr algn="just"/>
            <a:r>
              <a:rPr lang="ru-RU" sz="2000" b="1" dirty="0"/>
              <a:t>- в особо загрязнённых промышленных </a:t>
            </a:r>
            <a:r>
              <a:rPr lang="ru-RU" sz="2000" b="1" dirty="0" smtClean="0"/>
              <a:t>зонах;</a:t>
            </a:r>
            <a:endParaRPr lang="ru-RU" sz="2000" b="1" dirty="0"/>
          </a:p>
          <a:p>
            <a:pPr algn="just"/>
            <a:r>
              <a:rPr lang="ru-RU" sz="2000" b="1" dirty="0"/>
              <a:t>- сельскохозяйственных </a:t>
            </a:r>
            <a:r>
              <a:rPr lang="ru-RU" sz="2000" b="1" dirty="0" smtClean="0"/>
              <a:t>    предприятий</a:t>
            </a:r>
            <a:r>
              <a:rPr lang="ru-RU" sz="2000" b="1" dirty="0"/>
              <a:t>; </a:t>
            </a:r>
          </a:p>
          <a:p>
            <a:pPr algn="just"/>
            <a:r>
              <a:rPr lang="ru-RU" sz="2000" b="1" dirty="0"/>
              <a:t>- территории вблизи АЭС, ТЭЦ;</a:t>
            </a:r>
          </a:p>
          <a:p>
            <a:pPr algn="just"/>
            <a:r>
              <a:rPr lang="ru-RU" sz="2000" b="1" dirty="0" smtClean="0"/>
              <a:t>          	- </a:t>
            </a:r>
            <a:r>
              <a:rPr lang="ru-RU" sz="2000" b="1" dirty="0"/>
              <a:t>вблизи полигонов ТБО </a:t>
            </a:r>
            <a:r>
              <a:rPr lang="ru-RU" sz="2000" b="1" dirty="0" smtClean="0"/>
              <a:t>              	(</a:t>
            </a:r>
            <a:r>
              <a:rPr lang="ru-RU" sz="2000" b="1" dirty="0"/>
              <a:t>твердых бытовых отходов);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	- </a:t>
            </a:r>
            <a:r>
              <a:rPr lang="ru-RU" sz="2000" b="1" dirty="0"/>
              <a:t>зонах прохождения </a:t>
            </a:r>
            <a:r>
              <a:rPr lang="ru-RU" sz="2000" b="1" dirty="0" smtClean="0"/>
              <a:t>	транспортных </a:t>
            </a:r>
            <a:r>
              <a:rPr lang="ru-RU" sz="2000" b="1" dirty="0"/>
              <a:t>потоков;</a:t>
            </a:r>
          </a:p>
          <a:p>
            <a:pPr algn="just"/>
            <a:r>
              <a:rPr lang="ru-RU" sz="2000" b="1" dirty="0" smtClean="0"/>
              <a:t>	-городского </a:t>
            </a:r>
            <a:r>
              <a:rPr lang="ru-RU" sz="2000" b="1" dirty="0"/>
              <a:t>пространства.</a:t>
            </a:r>
          </a:p>
          <a:p>
            <a:pPr algn="ctr"/>
            <a:endParaRPr lang="ru-RU" sz="2400" b="1" dirty="0"/>
          </a:p>
        </p:txBody>
      </p:sp>
      <p:pic>
        <p:nvPicPr>
          <p:cNvPr id="8" name="Рисунок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3068960"/>
            <a:ext cx="381642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046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83161" y="0"/>
            <a:ext cx="7560839" cy="1152128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структурной схемы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8406" y="896913"/>
            <a:ext cx="8856984" cy="583264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numCol="2" anchor="ctr"/>
          <a:lstStyle/>
          <a:p>
            <a:pPr algn="just"/>
            <a:r>
              <a:rPr lang="en-US" sz="2400" dirty="0" smtClean="0"/>
              <a:t>	</a:t>
            </a:r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ru-RU" sz="2400" b="1" dirty="0"/>
          </a:p>
          <a:p>
            <a:pPr marL="252000" algn="just"/>
            <a:r>
              <a:rPr lang="ru-RU" sz="2400" b="1" dirty="0"/>
              <a:t> </a:t>
            </a:r>
            <a:r>
              <a:rPr lang="ru-RU" sz="2400" b="1" dirty="0" smtClean="0"/>
              <a:t>  </a:t>
            </a:r>
            <a:r>
              <a:rPr lang="ru-RU" sz="2000" b="1" dirty="0" smtClean="0"/>
              <a:t>Один </a:t>
            </a:r>
            <a:r>
              <a:rPr lang="ru-RU" sz="2000" b="1" dirty="0"/>
              <a:t>ПКУ контролирует восемь параметров (NH</a:t>
            </a:r>
            <a:r>
              <a:rPr lang="ru-RU" sz="2000" b="1" baseline="-25000" dirty="0"/>
              <a:t>3</a:t>
            </a:r>
            <a:r>
              <a:rPr lang="ru-RU" sz="2000" b="1" dirty="0"/>
              <a:t>, NO</a:t>
            </a:r>
            <a:r>
              <a:rPr lang="ru-RU" sz="2000" b="1" baseline="-25000" dirty="0"/>
              <a:t>2</a:t>
            </a:r>
            <a:r>
              <a:rPr lang="ru-RU" sz="2000" b="1" dirty="0"/>
              <a:t>, SO</a:t>
            </a:r>
            <a:r>
              <a:rPr lang="ru-RU" sz="2000" b="1" baseline="-25000" dirty="0"/>
              <a:t>2</a:t>
            </a:r>
            <a:r>
              <a:rPr lang="ru-RU" sz="2000" b="1" dirty="0"/>
              <a:t>, О</a:t>
            </a:r>
            <a:r>
              <a:rPr lang="ru-RU" sz="2000" b="1" baseline="-25000" dirty="0"/>
              <a:t>3</a:t>
            </a:r>
            <a:r>
              <a:rPr lang="ru-RU" sz="2000" b="1" dirty="0"/>
              <a:t>, NO, CO, Cl</a:t>
            </a:r>
            <a:r>
              <a:rPr lang="ru-RU" sz="2000" b="1" baseline="-25000" dirty="0"/>
              <a:t>2</a:t>
            </a:r>
            <a:r>
              <a:rPr lang="ru-RU" sz="2000" b="1" dirty="0"/>
              <a:t>, </a:t>
            </a:r>
            <a:r>
              <a:rPr lang="ru-RU" sz="2000" b="1" dirty="0" err="1"/>
              <a:t>HCl</a:t>
            </a:r>
            <a:r>
              <a:rPr lang="ru-RU" sz="2000" b="1" dirty="0"/>
              <a:t>) в базовой конфигурации. Связь между ПКУ, сервером БД посредством сети сотовой связи или Интернет.</a:t>
            </a:r>
          </a:p>
          <a:p>
            <a:pPr marL="252000" algn="just"/>
            <a:r>
              <a:rPr lang="en-US" sz="2000" b="1" dirty="0" smtClean="0"/>
              <a:t>    </a:t>
            </a:r>
            <a:r>
              <a:rPr lang="ru-RU" sz="2000" b="1" dirty="0" smtClean="0"/>
              <a:t>Полученные </a:t>
            </a:r>
            <a:r>
              <a:rPr lang="ru-RU" sz="2000" b="1" dirty="0"/>
              <a:t>с ПКУ данные обрабатываются, хранятся в базе данных </a:t>
            </a:r>
            <a:r>
              <a:rPr lang="ru-RU" sz="2000" b="1" dirty="0" smtClean="0"/>
              <a:t>сервера </a:t>
            </a:r>
            <a:r>
              <a:rPr lang="ru-RU" sz="2000" b="1" dirty="0"/>
              <a:t>в целях выполнения задач контроля параметров воздушной </a:t>
            </a:r>
            <a:r>
              <a:rPr lang="ru-RU" sz="2000" b="1" dirty="0" smtClean="0"/>
              <a:t>среды, решение </a:t>
            </a:r>
            <a:r>
              <a:rPr lang="ru-RU" sz="2000" b="1" dirty="0"/>
              <a:t>которых основывается на сборе необходимой информации с первичных </a:t>
            </a:r>
            <a:r>
              <a:rPr lang="ru-RU" sz="2000" b="1" dirty="0" smtClean="0"/>
              <a:t>измерительных </a:t>
            </a:r>
            <a:r>
              <a:rPr lang="ru-RU" sz="2000" b="1" dirty="0" err="1" smtClean="0"/>
              <a:t>преобразова-телей</a:t>
            </a:r>
            <a:r>
              <a:rPr lang="ru-RU" sz="2000" b="1" dirty="0" smtClean="0"/>
              <a:t> </a:t>
            </a:r>
            <a:r>
              <a:rPr lang="ru-RU" sz="2000" b="1" dirty="0"/>
              <a:t>и устройств, её систематизации и анализе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  <p:pic>
        <p:nvPicPr>
          <p:cNvPr id="9" name="Picture 3" descr="C:\Users\Joes\Desktop\Фотки РЭ ЧС-01\001_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8" r="8445"/>
          <a:stretch/>
        </p:blipFill>
        <p:spPr bwMode="auto">
          <a:xfrm>
            <a:off x="395534" y="1628800"/>
            <a:ext cx="4118129" cy="3456384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07048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83161" y="0"/>
            <a:ext cx="7560839" cy="1152128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структурной схемы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1251" y="908720"/>
            <a:ext cx="8856984" cy="583264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numCol="2" anchor="ctr"/>
          <a:lstStyle/>
          <a:p>
            <a:pPr algn="just"/>
            <a:r>
              <a:rPr lang="en-US" sz="2400" dirty="0" smtClean="0"/>
              <a:t>	</a:t>
            </a:r>
            <a:r>
              <a:rPr lang="ru-RU" sz="2000" b="1" dirty="0" smtClean="0"/>
              <a:t>По </a:t>
            </a:r>
            <a:r>
              <a:rPr lang="ru-RU" sz="2000" b="1" dirty="0"/>
              <a:t>результатам </a:t>
            </a:r>
            <a:r>
              <a:rPr lang="ru-RU" sz="2000" b="1" dirty="0" smtClean="0"/>
              <a:t>сбора данных </a:t>
            </a:r>
            <a:r>
              <a:rPr lang="ru-RU" sz="2000" b="1" dirty="0"/>
              <a:t>система выводит информацию по локальной сети или сети Интернет на мониторы рабочих станций АРМ и включает соответствующую сигнализацию</a:t>
            </a:r>
            <a:r>
              <a:rPr lang="ru-RU" sz="2000" b="1" dirty="0" smtClean="0"/>
              <a:t>.</a:t>
            </a:r>
          </a:p>
          <a:p>
            <a:pPr algn="just"/>
            <a:r>
              <a:rPr lang="ru-RU" sz="2000" b="1" dirty="0" smtClean="0"/>
              <a:t>	Оператор </a:t>
            </a:r>
            <a:r>
              <a:rPr lang="ru-RU" sz="2000" b="1" dirty="0"/>
              <a:t>АРМ формирует запросы к серверу БД: по диапазону времени накоплен­ных данных, по типу загрязняющего вещества. </a:t>
            </a:r>
            <a:endParaRPr lang="ru-RU" sz="2000" b="1" dirty="0" smtClean="0"/>
          </a:p>
          <a:p>
            <a:pPr algn="just"/>
            <a:r>
              <a:rPr lang="ru-RU" sz="2000" dirty="0" smtClean="0"/>
              <a:t>	</a:t>
            </a:r>
            <a:r>
              <a:rPr lang="ru-RU" sz="2000" b="1" dirty="0" smtClean="0"/>
              <a:t>На </a:t>
            </a:r>
            <a:r>
              <a:rPr lang="ru-RU" sz="2000" b="1" dirty="0"/>
              <a:t>мониторе оператора выводятся данные по каждому ПКУ о концентрации загрязняющих веществ в виде таблиц и графиков.</a:t>
            </a:r>
          </a:p>
          <a:p>
            <a:pPr algn="just"/>
            <a:endParaRPr lang="ru-RU" sz="2400" b="1" dirty="0"/>
          </a:p>
          <a:p>
            <a:pPr algn="just"/>
            <a:endParaRPr lang="en-US" sz="2400" dirty="0" smtClean="0"/>
          </a:p>
          <a:p>
            <a:pPr algn="ctr"/>
            <a:r>
              <a:rPr lang="en-US" sz="2400" dirty="0" smtClean="0"/>
              <a:t>	</a:t>
            </a:r>
            <a:endParaRPr lang="ru-RU" sz="2400" b="1" dirty="0"/>
          </a:p>
        </p:txBody>
      </p:sp>
      <p:pic>
        <p:nvPicPr>
          <p:cNvPr id="6" name="Рисунок 5" descr="C:\Users\Joes\Desktop\Реклама 13.03.23 Кочетову\Фотографии ЧС-01\Фото ЧС 00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00808"/>
            <a:ext cx="3168352" cy="4104456"/>
          </a:xfrm>
          <a:prstGeom prst="rect">
            <a:avLst/>
          </a:prstGeom>
          <a:ln w="76200">
            <a:solidFill>
              <a:schemeClr val="accent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1748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83161" y="0"/>
            <a:ext cx="7560839" cy="1152128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структурной схемы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C:\Users\Jones\Desktop\Перед отпуском 10.09.21\10.09.21 последнее исправление\Для презентации\102.b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052736"/>
            <a:ext cx="7884876" cy="5616624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300155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83161" y="0"/>
            <a:ext cx="7560839" cy="1152128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структурной схемы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4802" y="938089"/>
            <a:ext cx="8856984" cy="583264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numCol="2" anchor="ctr"/>
          <a:lstStyle/>
          <a:p>
            <a:pPr algn="just"/>
            <a:r>
              <a:rPr lang="en-US" sz="2400" dirty="0" smtClean="0"/>
              <a:t>	</a:t>
            </a:r>
            <a:endParaRPr lang="ru-RU" sz="2400" dirty="0" smtClean="0"/>
          </a:p>
          <a:p>
            <a:pPr algn="just"/>
            <a:endParaRPr lang="ru-RU" sz="2400" b="1" dirty="0"/>
          </a:p>
          <a:p>
            <a:pPr algn="just"/>
            <a:endParaRPr lang="ru-RU" sz="2400" b="1" dirty="0" smtClean="0"/>
          </a:p>
          <a:p>
            <a:pPr algn="just"/>
            <a:endParaRPr lang="ru-RU" sz="2400" b="1" dirty="0"/>
          </a:p>
          <a:p>
            <a:pPr algn="just"/>
            <a:endParaRPr lang="ru-RU" sz="2400" b="1" dirty="0" smtClean="0"/>
          </a:p>
          <a:p>
            <a:pPr algn="just"/>
            <a:endParaRPr lang="ru-RU" sz="2400" b="1" dirty="0"/>
          </a:p>
          <a:p>
            <a:pPr algn="just"/>
            <a:endParaRPr lang="ru-RU" sz="2400" b="1" dirty="0" smtClean="0"/>
          </a:p>
          <a:p>
            <a:pPr algn="just"/>
            <a:endParaRPr lang="ru-RU" sz="2400" b="1" dirty="0"/>
          </a:p>
          <a:p>
            <a:pPr algn="just"/>
            <a:endParaRPr lang="ru-RU" sz="2400" b="1" dirty="0" smtClean="0"/>
          </a:p>
          <a:p>
            <a:pPr algn="just"/>
            <a:endParaRPr lang="ru-RU" sz="2400" b="1" dirty="0"/>
          </a:p>
          <a:p>
            <a:pPr algn="just"/>
            <a:endParaRPr lang="ru-RU" sz="2400" b="1" dirty="0" smtClean="0"/>
          </a:p>
          <a:p>
            <a:pPr marL="252000" algn="just"/>
            <a:r>
              <a:rPr lang="ru-RU" sz="2000" b="1" dirty="0" smtClean="0"/>
              <a:t>	</a:t>
            </a:r>
          </a:p>
          <a:p>
            <a:pPr marL="252000" algn="just"/>
            <a:r>
              <a:rPr lang="ru-RU" sz="2000" b="1" dirty="0"/>
              <a:t>	</a:t>
            </a:r>
            <a:endParaRPr lang="ru-RU" sz="2000" b="1" dirty="0" smtClean="0"/>
          </a:p>
          <a:p>
            <a:pPr marL="252000" algn="just"/>
            <a:endParaRPr lang="ru-RU" sz="2000" b="1" dirty="0"/>
          </a:p>
          <a:p>
            <a:pPr marL="252000" algn="just"/>
            <a:r>
              <a:rPr lang="ru-RU" sz="2000" b="1" dirty="0" smtClean="0"/>
              <a:t>	Комплекс ЧС-01 имеет гибкую структуру, позволяет </a:t>
            </a:r>
            <a:r>
              <a:rPr lang="ru-RU" sz="2000" b="1" dirty="0"/>
              <a:t>заказчику подобрать оптимальный для себя </a:t>
            </a:r>
            <a:r>
              <a:rPr lang="ru-RU" sz="2000" b="1" dirty="0" smtClean="0"/>
              <a:t>вариант</a:t>
            </a:r>
          </a:p>
          <a:p>
            <a:pPr marL="252000" algn="just"/>
            <a:endParaRPr lang="ru-RU" sz="2000" b="1" dirty="0"/>
          </a:p>
          <a:p>
            <a:pPr marL="252000" algn="just"/>
            <a:endParaRPr lang="ru-RU" sz="2000" b="1" dirty="0" smtClean="0"/>
          </a:p>
          <a:p>
            <a:pPr marL="252000" algn="just"/>
            <a:endParaRPr lang="ru-RU" sz="2000" b="1" dirty="0"/>
          </a:p>
          <a:p>
            <a:pPr marL="252000" algn="just"/>
            <a:r>
              <a:rPr lang="ru-RU" sz="2000" b="1" dirty="0" smtClean="0"/>
              <a:t> </a:t>
            </a:r>
          </a:p>
          <a:p>
            <a:pPr marL="252000" algn="just"/>
            <a:r>
              <a:rPr lang="ru-RU" sz="2000" b="1" dirty="0" smtClean="0"/>
              <a:t>как </a:t>
            </a:r>
            <a:r>
              <a:rPr lang="ru-RU" sz="2000" b="1" dirty="0"/>
              <a:t>по количеству ПКУ, так и </a:t>
            </a:r>
            <a:r>
              <a:rPr lang="ru-RU" sz="2000" b="1" dirty="0" smtClean="0"/>
              <a:t>по</a:t>
            </a:r>
          </a:p>
          <a:p>
            <a:pPr marL="252000" algn="just"/>
            <a:r>
              <a:rPr lang="ru-RU" sz="2000" b="1" dirty="0" smtClean="0"/>
              <a:t> количеству </a:t>
            </a:r>
            <a:r>
              <a:rPr lang="ru-RU" sz="2000" b="1" dirty="0"/>
              <a:t>средств измерений, используемых в комплексе. </a:t>
            </a:r>
          </a:p>
          <a:p>
            <a:pPr marL="252000" algn="just"/>
            <a:r>
              <a:rPr lang="ru-RU" sz="2000" b="1" dirty="0" smtClean="0"/>
              <a:t>	В </a:t>
            </a:r>
            <a:r>
              <a:rPr lang="ru-RU" sz="2000" b="1" dirty="0"/>
              <a:t>зависимости от количества ПКУ комплекс включает в свой состав АРМ оператора (ПКУ от 1 до 10) или АРМ оператора и Сервер БД (ПКУ более 10</a:t>
            </a:r>
            <a:r>
              <a:rPr lang="ru-RU" sz="2000" b="1" dirty="0" smtClean="0"/>
              <a:t>).</a:t>
            </a:r>
          </a:p>
          <a:p>
            <a:pPr marL="252000" algn="just"/>
            <a:r>
              <a:rPr lang="ru-RU" sz="2000" b="1" dirty="0" smtClean="0"/>
              <a:t>	Расширение </a:t>
            </a:r>
            <a:r>
              <a:rPr lang="ru-RU" sz="2000" b="1" dirty="0"/>
              <a:t>зоны покрытия контролируемой территории достигается за счет приобретения и установки дополнительных ПКУ с индивидуальным набором контролируемых веществ.</a:t>
            </a:r>
          </a:p>
          <a:p>
            <a:pPr algn="just"/>
            <a:r>
              <a:rPr lang="ru-RU" sz="2000" b="1" dirty="0" smtClean="0"/>
              <a:t> </a:t>
            </a:r>
          </a:p>
          <a:p>
            <a:pPr algn="just"/>
            <a:endParaRPr lang="ru-RU" sz="2000" b="1" dirty="0"/>
          </a:p>
          <a:p>
            <a:pPr algn="just"/>
            <a:endParaRPr lang="ru-RU" sz="2400" b="1" dirty="0"/>
          </a:p>
          <a:p>
            <a:pPr algn="just"/>
            <a:endParaRPr lang="en-US" sz="2400" dirty="0" smtClean="0"/>
          </a:p>
          <a:p>
            <a:pPr algn="ctr"/>
            <a:r>
              <a:rPr lang="en-US" sz="2400" dirty="0" smtClean="0"/>
              <a:t>	</a:t>
            </a:r>
            <a:endParaRPr lang="ru-RU" sz="2400" b="1" dirty="0"/>
          </a:p>
        </p:txBody>
      </p:sp>
      <p:pic>
        <p:nvPicPr>
          <p:cNvPr id="8" name="Picture 2" descr="C:\Users\Jones\Desktop\IMG_20210910_091342 копия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8" t="19344" r="10715" b="7509"/>
          <a:stretch/>
        </p:blipFill>
        <p:spPr bwMode="auto">
          <a:xfrm>
            <a:off x="1115616" y="1196752"/>
            <a:ext cx="2952328" cy="3672408"/>
          </a:xfrm>
          <a:prstGeom prst="rect">
            <a:avLst/>
          </a:prstGeom>
          <a:ln w="76200"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3463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83161" y="0"/>
            <a:ext cx="7560839" cy="1152128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Описание структурной схемы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4802" y="938089"/>
            <a:ext cx="8856984" cy="583264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numCol="2" anchor="ctr"/>
          <a:lstStyle/>
          <a:p>
            <a:pPr algn="just"/>
            <a:r>
              <a:rPr lang="en-US" sz="2400" dirty="0" smtClean="0"/>
              <a:t>	</a:t>
            </a:r>
            <a:endParaRPr lang="ru-RU" sz="2400" dirty="0" smtClean="0"/>
          </a:p>
          <a:p>
            <a:pPr marL="252000" algn="just"/>
            <a:r>
              <a:rPr lang="ru-RU" sz="2000" b="1" dirty="0" smtClean="0"/>
              <a:t>	В </a:t>
            </a:r>
            <a:r>
              <a:rPr lang="ru-RU" sz="2000" b="1" dirty="0"/>
              <a:t>системе предусмотрены различные способы связи, которые можно выбирать в зависимости от условий эксплуатации</a:t>
            </a:r>
            <a:r>
              <a:rPr lang="ru-RU" sz="2000" b="1" dirty="0" smtClean="0"/>
              <a:t>:</a:t>
            </a:r>
          </a:p>
          <a:p>
            <a:pPr marL="252000" algn="just"/>
            <a:endParaRPr lang="ru-RU" sz="2000" b="1" dirty="0"/>
          </a:p>
          <a:p>
            <a:pPr marL="252000" indent="-342900" algn="just">
              <a:buFontTx/>
              <a:buChar char="-"/>
            </a:pPr>
            <a:r>
              <a:rPr lang="en-US" sz="2000" b="1" dirty="0" smtClean="0"/>
              <a:t>GSM</a:t>
            </a:r>
            <a:r>
              <a:rPr lang="ru-RU" sz="2000" b="1" dirty="0"/>
              <a:t>-связь (сотовая) - оптимальна для беспроводной передачи информации на большие расстояния при наличии покрытия сотовой сети</a:t>
            </a:r>
            <a:r>
              <a:rPr lang="ru-RU" sz="2000" b="1" dirty="0" smtClean="0"/>
              <a:t>;</a:t>
            </a:r>
          </a:p>
          <a:p>
            <a:pPr marL="342900" indent="-342900" algn="just">
              <a:buFontTx/>
              <a:buChar char="-"/>
            </a:pPr>
            <a:endParaRPr lang="ru-RU" sz="2000" b="1" dirty="0"/>
          </a:p>
          <a:p>
            <a:pPr marL="252000" algn="just"/>
            <a:r>
              <a:rPr lang="ru-RU" sz="2000" b="1" dirty="0"/>
              <a:t>- проводная </a:t>
            </a:r>
            <a:r>
              <a:rPr lang="ru-RU" sz="2000" b="1" dirty="0" smtClean="0"/>
              <a:t>– при наличии точки подключения.</a:t>
            </a:r>
            <a:endParaRPr lang="ru-RU" sz="2000" b="1" dirty="0"/>
          </a:p>
          <a:p>
            <a:pPr marL="252000" algn="just"/>
            <a:endParaRPr lang="ru-RU" sz="2000" b="1" dirty="0"/>
          </a:p>
          <a:p>
            <a:pPr marL="252000" algn="just"/>
            <a:endParaRPr lang="ru-RU" sz="2000" b="1" dirty="0" smtClean="0"/>
          </a:p>
          <a:p>
            <a:pPr marL="252000" algn="just"/>
            <a:endParaRPr lang="ru-RU" sz="2000" b="1" dirty="0"/>
          </a:p>
          <a:p>
            <a:pPr marL="252000" algn="just"/>
            <a:r>
              <a:rPr lang="ru-RU" sz="2000" b="1" dirty="0" smtClean="0"/>
              <a:t> </a:t>
            </a:r>
          </a:p>
          <a:p>
            <a:pPr algn="just"/>
            <a:r>
              <a:rPr lang="ru-RU" sz="2000" b="1" dirty="0" smtClean="0"/>
              <a:t> </a:t>
            </a:r>
          </a:p>
          <a:p>
            <a:pPr algn="just"/>
            <a:endParaRPr lang="ru-RU" sz="2000" b="1" dirty="0"/>
          </a:p>
          <a:p>
            <a:pPr algn="just"/>
            <a:endParaRPr lang="ru-RU" sz="2400" b="1" dirty="0"/>
          </a:p>
          <a:p>
            <a:pPr algn="just"/>
            <a:endParaRPr lang="en-US" sz="2400" dirty="0" smtClean="0"/>
          </a:p>
          <a:p>
            <a:pPr algn="ctr"/>
            <a:r>
              <a:rPr lang="en-US" sz="2400" dirty="0" smtClean="0"/>
              <a:t>	</a:t>
            </a:r>
            <a:endParaRPr lang="ru-RU" sz="2400" b="1" dirty="0"/>
          </a:p>
        </p:txBody>
      </p:sp>
      <p:pic>
        <p:nvPicPr>
          <p:cNvPr id="8" name="Picture 2" descr="C:\Users\Jones\Desktop\IMG_20210910_091342 копия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8" t="19344" r="10715" b="7509"/>
          <a:stretch/>
        </p:blipFill>
        <p:spPr bwMode="auto">
          <a:xfrm>
            <a:off x="5364088" y="1844824"/>
            <a:ext cx="3168352" cy="3888432"/>
          </a:xfrm>
          <a:prstGeom prst="rect">
            <a:avLst/>
          </a:prstGeom>
          <a:ln w="76200"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08969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764704"/>
            <a:ext cx="7772400" cy="2088232"/>
          </a:xfr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340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483768" y="188640"/>
            <a:ext cx="5184576" cy="1152128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Назначение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59167" y="1556792"/>
            <a:ext cx="7660150" cy="5038634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indent="457200" algn="just"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Комплекс мониторинга состояния окружающей среды ЧС-01, шифр </a:t>
            </a:r>
            <a:r>
              <a:rPr lang="ru-RU" sz="2400" b="1" dirty="0">
                <a:solidFill>
                  <a:schemeClr val="tx1"/>
                </a:solidFill>
              </a:rPr>
              <a:t>«Чистая среда» </a:t>
            </a:r>
            <a:r>
              <a:rPr lang="ru-RU" sz="2400" b="1" dirty="0" smtClean="0">
                <a:solidFill>
                  <a:schemeClr val="tx1"/>
                </a:solidFill>
              </a:rPr>
              <a:t>- предназначен </a:t>
            </a:r>
            <a:r>
              <a:rPr lang="ru-RU" sz="2400" b="1" dirty="0">
                <a:solidFill>
                  <a:schemeClr val="tx1"/>
                </a:solidFill>
              </a:rPr>
              <a:t>для автоматизированного мониторинга загрязненности окружающей среды опасными </a:t>
            </a:r>
            <a:r>
              <a:rPr lang="ru-RU" sz="2400" b="1" dirty="0" smtClean="0">
                <a:solidFill>
                  <a:schemeClr val="tx1"/>
                </a:solidFill>
              </a:rPr>
              <a:t>веществами, метеорологических условий </a:t>
            </a:r>
            <a:r>
              <a:rPr lang="ru-RU" sz="2400" b="1" dirty="0">
                <a:solidFill>
                  <a:schemeClr val="tx1"/>
                </a:solidFill>
              </a:rPr>
              <a:t>и контроля радиационной обстановки в пределах населенного пункта, города, региона.</a:t>
            </a:r>
          </a:p>
        </p:txBody>
      </p:sp>
    </p:spTree>
    <p:extLst>
      <p:ext uri="{BB962C8B-B14F-4D97-AF65-F5344CB8AC3E}">
        <p14:creationId xmlns:p14="http://schemas.microsoft.com/office/powerpoint/2010/main" val="162733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483768" y="188640"/>
            <a:ext cx="5184576" cy="1152128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Применение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7843" y="1196752"/>
            <a:ext cx="8784976" cy="5455435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indent="457200" algn="just"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im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7" t="5714" r="14594" b="7013"/>
          <a:stretch/>
        </p:blipFill>
        <p:spPr bwMode="auto">
          <a:xfrm>
            <a:off x="3518330" y="2272664"/>
            <a:ext cx="2022834" cy="162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avatars.mds.yandex.net/get-zen_doc/50129/pub_5c776bdbedb9e500afc06602_5c776d5181cc9f00ae5e8a3b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56" y="1492126"/>
            <a:ext cx="2486068" cy="156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97136" y="3075491"/>
            <a:ext cx="2517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Мониторинг выбросов </a:t>
            </a:r>
          </a:p>
          <a:p>
            <a:pPr algn="ctr"/>
            <a:r>
              <a:rPr lang="ru-RU" b="1" dirty="0"/>
              <a:t>промышленного производства</a:t>
            </a:r>
          </a:p>
        </p:txBody>
      </p:sp>
      <p:pic>
        <p:nvPicPr>
          <p:cNvPr id="9" name="Picture 4" descr="https://s.yimg.com/uu/api/res/1.2/ETR8FO.nwpnKfwU79OO4Kg--~B/aD0xMDAwO3c9MTUwMDtzbT0xO2FwcGlkPXl0YWNoeW9u/http:/media.zenfs.com/en-US/homerun/digital_trends_973/ee8bd3e4ec897d7cabc123e5879ec78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331" y="1365966"/>
            <a:ext cx="2504192" cy="166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92331" y="3053201"/>
            <a:ext cx="2504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Мониторинг выбросов </a:t>
            </a:r>
          </a:p>
          <a:p>
            <a:pPr algn="ctr"/>
            <a:r>
              <a:rPr lang="ru-RU" b="1" dirty="0"/>
              <a:t>сельского хозяйства</a:t>
            </a:r>
          </a:p>
        </p:txBody>
      </p:sp>
      <p:pic>
        <p:nvPicPr>
          <p:cNvPr id="11" name="Picture 6" descr="https://newsroom.su/wp-content/uploads/2018/05/%D0%9E%D0%B1%D1%8A%D0%B5%D0%BC-%D0%B2%D1%80%D0%B5%D0%B4%D0%BD%D1%8B%D1%85-%D0%B2%D1%8B%D0%B1%D1%80%D0%BE%D1%81%D0%BE%D0%B2-%D0%BE%D1%82-%D0%B3%D0%BE%D1%80%D0%BE%D0%B4%D1%81%D0%BA%D0%BE%D0%B3%D0%BE-%D1%82%D1%80%D0%B0%D0%BD%D1%81%D0%BF%D0%BE%D1%80%D1%82%D0%B0-%D0%B2-%D0%9C%D0%BE%D1%81%D0%BA%D0%B2%D0%B5-%D1%81%D0%BE%D0%BA%D1%80%D0%B0%D1%82%D0%B8%D0%BB%D1%81%D1%8F-%D0%BD%D0%B0-%D1%82%D1%80%D0%B5%D1%82%D1%8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97" y="4079227"/>
            <a:ext cx="2504127" cy="167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78794" y="5836077"/>
            <a:ext cx="2729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Мониторинг выбросов </a:t>
            </a:r>
          </a:p>
          <a:p>
            <a:pPr algn="ctr"/>
            <a:r>
              <a:rPr lang="ru-RU" b="1" dirty="0"/>
              <a:t>от транспорта</a:t>
            </a:r>
          </a:p>
        </p:txBody>
      </p:sp>
      <p:pic>
        <p:nvPicPr>
          <p:cNvPr id="13" name="Picture 8" descr="https://plus-one.ru/files/blogposts/3586-rss.jpg?156249396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879133"/>
            <a:ext cx="2489189" cy="183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084168" y="5803617"/>
            <a:ext cx="2740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Мониторинг выбросов </a:t>
            </a:r>
          </a:p>
          <a:p>
            <a:pPr algn="ctr"/>
            <a:r>
              <a:rPr lang="ru-RU" b="1" dirty="0"/>
              <a:t>от энергетических установок</a:t>
            </a:r>
          </a:p>
        </p:txBody>
      </p:sp>
      <p:sp>
        <p:nvSpPr>
          <p:cNvPr id="15" name="Стрелка вправо 14"/>
          <p:cNvSpPr/>
          <p:nvPr/>
        </p:nvSpPr>
        <p:spPr>
          <a:xfrm rot="12837651">
            <a:off x="3141187" y="2857532"/>
            <a:ext cx="262403" cy="391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9435203">
            <a:off x="5654862" y="2857711"/>
            <a:ext cx="262405" cy="391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10" descr="https://dpchas.com.ua/sites/default/files/u51/radiaciy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861" y="4427528"/>
            <a:ext cx="2217822" cy="147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284158" y="6005856"/>
            <a:ext cx="2501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Мониторинг уровня радиации</a:t>
            </a:r>
          </a:p>
        </p:txBody>
      </p:sp>
      <p:sp>
        <p:nvSpPr>
          <p:cNvPr id="22" name="Стрелка вправо 21"/>
          <p:cNvSpPr/>
          <p:nvPr/>
        </p:nvSpPr>
        <p:spPr>
          <a:xfrm rot="7916068">
            <a:off x="3105680" y="3883557"/>
            <a:ext cx="567594" cy="391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2907552">
            <a:off x="5373878" y="3883263"/>
            <a:ext cx="567594" cy="391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5400000">
            <a:off x="4328097" y="3909603"/>
            <a:ext cx="405399" cy="391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59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483768" y="188640"/>
            <a:ext cx="5184576" cy="1152128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19" y="1543075"/>
            <a:ext cx="8640961" cy="5038634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2000" b="1" dirty="0" smtClean="0"/>
              <a:t>	- </a:t>
            </a:r>
            <a:r>
              <a:rPr lang="ru-RU" sz="2000" b="1" dirty="0"/>
              <a:t>непрерывно в круглосуточном режиме осуществлять мониторинг окружающей среды и собирать информацию с первичных датчиков</a:t>
            </a:r>
            <a:r>
              <a:rPr lang="ru-RU" sz="2000" b="1" dirty="0" smtClean="0"/>
              <a:t>;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    - инициировать режим оповещения и предупреждения об превышении пороговых значений в режиме реального времени</a:t>
            </a:r>
            <a:r>
              <a:rPr lang="ru-RU" sz="2000" b="1" dirty="0" smtClean="0"/>
              <a:t>;</a:t>
            </a:r>
          </a:p>
          <a:p>
            <a:pPr algn="just"/>
            <a:endParaRPr lang="ru-RU" sz="2000" b="1" dirty="0" smtClean="0"/>
          </a:p>
          <a:p>
            <a:pPr algn="just"/>
            <a:r>
              <a:rPr lang="ru-RU" sz="2000" dirty="0"/>
              <a:t> </a:t>
            </a:r>
            <a:r>
              <a:rPr lang="ru-RU" sz="2000" dirty="0" smtClean="0"/>
              <a:t>	</a:t>
            </a:r>
            <a:r>
              <a:rPr lang="ru-RU" sz="2000" b="1" dirty="0" smtClean="0"/>
              <a:t>- </a:t>
            </a:r>
            <a:r>
              <a:rPr lang="ru-RU" sz="2000" b="1" dirty="0"/>
              <a:t>интегрировать комплекс ЧС-01 в другие информационные системы (например «Умный город» и «Безопасный город»), что позволяет в автоматическом режиме информировать соответствующие службы о текущей экологической обстановке.</a:t>
            </a:r>
          </a:p>
        </p:txBody>
      </p:sp>
    </p:spTree>
    <p:extLst>
      <p:ext uri="{BB962C8B-B14F-4D97-AF65-F5344CB8AC3E}">
        <p14:creationId xmlns:p14="http://schemas.microsoft.com/office/powerpoint/2010/main" val="116588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483768" y="188640"/>
            <a:ext cx="5184576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Контролируемые параметры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8" y="1556792"/>
            <a:ext cx="3888432" cy="5038634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Измеряемые вещества:</a:t>
            </a: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NO</a:t>
            </a:r>
            <a:r>
              <a:rPr lang="ru-RU" sz="2400" b="1" baseline="-25000" dirty="0" smtClean="0">
                <a:solidFill>
                  <a:schemeClr val="tx1"/>
                </a:solidFill>
                <a:cs typeface="Times New Roman" pitchFamily="18" charset="0"/>
              </a:rPr>
              <a:t> 2</a:t>
            </a: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 (диоксид азота),</a:t>
            </a: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NH</a:t>
            </a:r>
            <a:r>
              <a:rPr lang="ru-RU" sz="2400" b="1" baseline="-25000" dirty="0" smtClean="0">
                <a:solidFill>
                  <a:schemeClr val="tx1"/>
                </a:solidFill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 (аммиак),</a:t>
            </a: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O</a:t>
            </a:r>
            <a:r>
              <a:rPr lang="ru-RU" sz="2400" b="1" baseline="-25000" dirty="0" smtClean="0">
                <a:solidFill>
                  <a:schemeClr val="tx1"/>
                </a:solidFill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 (озон),</a:t>
            </a: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NO</a:t>
            </a: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 (оксид азота),</a:t>
            </a: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SO</a:t>
            </a:r>
            <a:r>
              <a:rPr lang="ru-RU" sz="2400" b="1" baseline="-25000" dirty="0" smtClean="0">
                <a:solidFill>
                  <a:schemeClr val="tx1"/>
                </a:solidFill>
                <a:cs typeface="Times New Roman" pitchFamily="18" charset="0"/>
              </a:rPr>
              <a:t> 2</a:t>
            </a: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 (сероводород), </a:t>
            </a: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CO</a:t>
            </a: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 (оксид углерода),</a:t>
            </a:r>
            <a:endParaRPr lang="en-US" sz="24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Cl (</a:t>
            </a: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хлор</a:t>
            </a: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,</a:t>
            </a:r>
          </a:p>
          <a:p>
            <a:pPr marL="342900" indent="-342900">
              <a:buFontTx/>
              <a:buChar char="-"/>
            </a:pPr>
            <a:r>
              <a:rPr lang="en-US" sz="2400" b="1" dirty="0" err="1" smtClean="0">
                <a:solidFill>
                  <a:schemeClr val="tx1"/>
                </a:solidFill>
                <a:cs typeface="Times New Roman" pitchFamily="18" charset="0"/>
              </a:rPr>
              <a:t>HCl</a:t>
            </a: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chemeClr val="tx1"/>
                </a:solidFill>
                <a:cs typeface="Times New Roman" pitchFamily="18" charset="0"/>
              </a:rPr>
              <a:t>хлороводород</a:t>
            </a: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)</a:t>
            </a:r>
            <a:endParaRPr lang="ru-RU" sz="24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1556792"/>
            <a:ext cx="3928857" cy="5038634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Дополнительно по требованию заказчика устанавливается оборудование: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блок детектирования гамма-излучения;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метеостанция;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дополнительные газоанализаторы.</a:t>
            </a:r>
          </a:p>
        </p:txBody>
      </p:sp>
    </p:spTree>
    <p:extLst>
      <p:ext uri="{BB962C8B-B14F-4D97-AF65-F5344CB8AC3E}">
        <p14:creationId xmlns:p14="http://schemas.microsoft.com/office/powerpoint/2010/main" val="352218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03648" y="116632"/>
            <a:ext cx="7560839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метрологические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59887"/>
              </p:ext>
            </p:extLst>
          </p:nvPr>
        </p:nvGraphicFramePr>
        <p:xfrm>
          <a:off x="179512" y="1412776"/>
          <a:ext cx="8712968" cy="5112567"/>
        </p:xfrm>
        <a:graphic>
          <a:graphicData uri="http://schemas.openxmlformats.org/drawingml/2006/table">
            <a:tbl>
              <a:tblPr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852377"/>
                <a:gridCol w="1969131"/>
                <a:gridCol w="1852377"/>
                <a:gridCol w="1599701"/>
                <a:gridCol w="1439382"/>
              </a:tblGrid>
              <a:tr h="56167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/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 smtClean="0">
                          <a:effectLst/>
                        </a:rPr>
                        <a:t>Наименование </a:t>
                      </a:r>
                      <a:r>
                        <a:rPr lang="ru-RU" sz="1600" b="1" dirty="0">
                          <a:effectLst/>
                        </a:rPr>
                        <a:t>вещества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(Химическая формула)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Диапазон измерений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(массовая концентрация,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r>
                        <a:rPr lang="ru-RU" sz="1600" b="1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Участок диапазона измерений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Пределы допускаемой основной погрешности %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80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Приведенной</a:t>
                      </a:r>
                      <a:r>
                        <a:rPr lang="ru-RU" sz="1600" b="1" baseline="30000" dirty="0" smtClean="0">
                          <a:effectLst/>
                        </a:rPr>
                        <a:t>1</a:t>
                      </a:r>
                      <a:r>
                        <a:rPr lang="ru-RU" sz="1600" b="1" baseline="30000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Относи-тельной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27669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Аммиак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(NH</a:t>
                      </a:r>
                      <a:r>
                        <a:rPr lang="ru-RU" sz="1600" b="1" baseline="-25000" dirty="0">
                          <a:effectLst/>
                        </a:rPr>
                        <a:t>3</a:t>
                      </a:r>
                      <a:r>
                        <a:rPr lang="ru-RU" sz="1600" b="1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0,01 до 10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от 0,01 до 1 мг/м</a:t>
                      </a:r>
                      <a:r>
                        <a:rPr lang="ru-RU" sz="1600" b="1" baseline="30000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±25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-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561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1 до 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-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±25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28761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Диоксид азота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(NO</a:t>
                      </a:r>
                      <a:r>
                        <a:rPr lang="ru-RU" sz="1600" b="1" baseline="-25000" dirty="0">
                          <a:effectLst/>
                        </a:rPr>
                        <a:t>2</a:t>
                      </a:r>
                      <a:r>
                        <a:rPr lang="ru-RU" sz="1600" b="1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0,01 до 10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0,01 до 1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±25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-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561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1 до 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-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±25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29570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Диоксид серы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(SO</a:t>
                      </a:r>
                      <a:r>
                        <a:rPr lang="ru-RU" sz="1600" b="1" baseline="-25000">
                          <a:effectLst/>
                        </a:rPr>
                        <a:t>2</a:t>
                      </a:r>
                      <a:r>
                        <a:rPr lang="ru-RU" sz="1600" b="1">
                          <a:effectLst/>
                        </a:rPr>
                        <a:t>)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0,01 до 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0,01 до 1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±25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-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561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1 до 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-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±25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30379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Хлор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(Cl</a:t>
                      </a:r>
                      <a:r>
                        <a:rPr lang="ru-RU" sz="1600" b="1" baseline="-25000">
                          <a:effectLst/>
                        </a:rPr>
                        <a:t>2</a:t>
                      </a:r>
                      <a:r>
                        <a:rPr lang="ru-RU" sz="1600" b="1">
                          <a:effectLst/>
                        </a:rPr>
                        <a:t>)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от 0,01 до 4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0,01 до 1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±25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-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561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1 до 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-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±25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272319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30000" dirty="0">
                          <a:effectLst/>
                        </a:rPr>
                        <a:t>1)</a:t>
                      </a:r>
                      <a:r>
                        <a:rPr lang="ru-RU" sz="1600" b="1" dirty="0">
                          <a:effectLst/>
                        </a:rPr>
                        <a:t> Приведенная погрешность нормирована к верхнему значению поддиапазона измерений.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642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03648" y="116632"/>
            <a:ext cx="7560839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метрологические характеристики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151536"/>
              </p:ext>
            </p:extLst>
          </p:nvPr>
        </p:nvGraphicFramePr>
        <p:xfrm>
          <a:off x="179512" y="1412776"/>
          <a:ext cx="8712968" cy="5328593"/>
        </p:xfrm>
        <a:graphic>
          <a:graphicData uri="http://schemas.openxmlformats.org/drawingml/2006/table">
            <a:tbl>
              <a:tblPr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852377"/>
                <a:gridCol w="1969131"/>
                <a:gridCol w="1852377"/>
                <a:gridCol w="1599701"/>
                <a:gridCol w="1439382"/>
              </a:tblGrid>
              <a:tr h="70695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/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 smtClean="0">
                          <a:effectLst/>
                        </a:rPr>
                        <a:t>Наименование </a:t>
                      </a:r>
                      <a:r>
                        <a:rPr lang="ru-RU" sz="1600" b="1" dirty="0">
                          <a:effectLst/>
                        </a:rPr>
                        <a:t>вещества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(Химическая формула)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Диапазон измерений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(массовая концентрация,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r>
                        <a:rPr lang="ru-RU" sz="1600" b="1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Участок диапазона измерений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Пределы допускаемой основной погрешности %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04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Приведенной</a:t>
                      </a:r>
                      <a:r>
                        <a:rPr lang="ru-RU" sz="1600" b="1" baseline="30000" dirty="0" smtClean="0">
                          <a:effectLst/>
                        </a:rPr>
                        <a:t>1</a:t>
                      </a:r>
                      <a:r>
                        <a:rPr lang="ru-RU" sz="1600" b="1" baseline="30000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Относи-тельной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746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Озон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(</a:t>
                      </a:r>
                      <a:r>
                        <a:rPr lang="ru-RU" sz="1600" b="1" dirty="0">
                          <a:effectLst/>
                        </a:rPr>
                        <a:t>О</a:t>
                      </a:r>
                      <a:r>
                        <a:rPr lang="ru-RU" sz="1600" b="1" baseline="-25000" dirty="0">
                          <a:effectLst/>
                        </a:rPr>
                        <a:t>3</a:t>
                      </a:r>
                      <a:r>
                        <a:rPr lang="en-US" sz="1600" b="1" dirty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0,02 до 0,5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0,02 до 0,5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-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±20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733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Оксид азота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(</a:t>
                      </a:r>
                      <a:r>
                        <a:rPr lang="ru-RU" sz="1600" b="1">
                          <a:effectLst/>
                        </a:rPr>
                        <a:t>NO</a:t>
                      </a:r>
                      <a:r>
                        <a:rPr lang="en-US" sz="1600" b="1">
                          <a:effectLst/>
                        </a:rPr>
                        <a:t>)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от 0,2 до 20 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0,2 до 20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-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±20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706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Оксид углерода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(</a:t>
                      </a:r>
                      <a:r>
                        <a:rPr lang="ru-RU" sz="1600" b="1">
                          <a:effectLst/>
                        </a:rPr>
                        <a:t>CO</a:t>
                      </a:r>
                      <a:r>
                        <a:rPr lang="en-US" sz="1600" b="1">
                          <a:effectLst/>
                        </a:rPr>
                        <a:t>)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от 0,1 до 200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от 0,1 до 200 мг/м</a:t>
                      </a:r>
                      <a:r>
                        <a:rPr lang="ru-RU" sz="1600" b="1" baseline="30000" dirty="0">
                          <a:effectLst/>
                        </a:rPr>
                        <a:t>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-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±20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1060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Водород хлористый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(</a:t>
                      </a:r>
                      <a:r>
                        <a:rPr lang="en-US" sz="1600" b="1">
                          <a:effectLst/>
                        </a:rPr>
                        <a:t>H</a:t>
                      </a:r>
                      <a:r>
                        <a:rPr lang="ru-RU" sz="1600" b="1">
                          <a:effectLst/>
                        </a:rPr>
                        <a:t>C</a:t>
                      </a:r>
                      <a:r>
                        <a:rPr lang="en-US" sz="1600" b="1">
                          <a:effectLst/>
                        </a:rPr>
                        <a:t>l</a:t>
                      </a:r>
                      <a:r>
                        <a:rPr lang="ru-RU" sz="1600" b="1">
                          <a:effectLst/>
                        </a:rPr>
                        <a:t>)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от 0,01 до 10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0,01-30          мг/м</a:t>
                      </a:r>
                      <a:r>
                        <a:rPr lang="ru-RU" sz="1600" b="1" baseline="30000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-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±25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</a:tr>
              <a:tr h="314203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30000" dirty="0">
                          <a:effectLst/>
                        </a:rPr>
                        <a:t>1)</a:t>
                      </a:r>
                      <a:r>
                        <a:rPr lang="ru-RU" sz="1600" b="1" dirty="0">
                          <a:effectLst/>
                        </a:rPr>
                        <a:t> Приведенная погрешность нормирована к верхнему значению поддиапазона измерений.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36" marR="37236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44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03648" y="116632"/>
            <a:ext cx="7560839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метрологические характеристики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10775"/>
              </p:ext>
            </p:extLst>
          </p:nvPr>
        </p:nvGraphicFramePr>
        <p:xfrm>
          <a:off x="251520" y="1340769"/>
          <a:ext cx="8640960" cy="54162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88831"/>
                <a:gridCol w="1695357"/>
                <a:gridCol w="1692476"/>
                <a:gridCol w="2664296"/>
              </a:tblGrid>
              <a:tr h="49633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Метеостанция автоматическая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</a:tr>
              <a:tr h="12762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Измеряемая </a:t>
                      </a:r>
                      <a:r>
                        <a:rPr lang="ru-RU" sz="1400" b="1" dirty="0" smtClean="0">
                          <a:effectLst/>
                        </a:rPr>
                        <a:t>величина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Диапазон измерений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Поддиапазон измерений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Пределы допускаемой абсолютной (Δ) или относительной (δ) погрешности в условиях эксплуатации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</a:tr>
              <a:tr h="2433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Температура воздуха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-50 до  +60 °C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-50 до </a:t>
                      </a:r>
                      <a:r>
                        <a:rPr lang="ru-RU" sz="1400" b="1" dirty="0" smtClean="0">
                          <a:effectLst/>
                        </a:rPr>
                        <a:t>+</a:t>
                      </a:r>
                      <a:r>
                        <a:rPr lang="ru-RU" sz="1400" b="1" dirty="0">
                          <a:effectLst/>
                        </a:rPr>
                        <a:t>60 °C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±0,1 °C (Δ)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</a:tr>
              <a:tr h="487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Относительная влажность воздуха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1 до 100 %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1 до 100 %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±3 % (Δ)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</a:tr>
              <a:tr h="46901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Скорость воздушного потока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0,3 до </a:t>
                      </a:r>
                      <a:r>
                        <a:rPr lang="ru-RU" sz="1400" b="1" dirty="0" smtClean="0">
                          <a:effectLst/>
                        </a:rPr>
                        <a:t>60 </a:t>
                      </a:r>
                      <a:r>
                        <a:rPr lang="ru-RU" sz="1400" b="1" dirty="0">
                          <a:effectLst/>
                        </a:rPr>
                        <a:t>м/с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0,3 </a:t>
                      </a:r>
                      <a:r>
                        <a:rPr lang="ru-RU" sz="1400" b="1" dirty="0" smtClean="0">
                          <a:effectLst/>
                        </a:rPr>
                        <a:t>до</a:t>
                      </a:r>
                      <a:r>
                        <a:rPr lang="ru-RU" sz="1400" b="1" baseline="0" dirty="0" smtClean="0">
                          <a:effectLst/>
                        </a:rPr>
                        <a:t> </a:t>
                      </a:r>
                      <a:r>
                        <a:rPr lang="ru-RU" sz="1400" b="1" dirty="0" smtClean="0">
                          <a:effectLst/>
                        </a:rPr>
                        <a:t>10 </a:t>
                      </a:r>
                      <a:r>
                        <a:rPr lang="ru-RU" sz="1400" b="1" dirty="0">
                          <a:effectLst/>
                        </a:rPr>
                        <a:t>м/с </a:t>
                      </a:r>
                      <a:r>
                        <a:rPr lang="ru-RU" sz="1400" b="1" dirty="0" err="1">
                          <a:effectLst/>
                        </a:rPr>
                        <a:t>включ</a:t>
                      </a:r>
                      <a:r>
                        <a:rPr lang="ru-RU" sz="1400" b="1" dirty="0">
                          <a:effectLst/>
                        </a:rPr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±0,3 м/с (Δ)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</a:tr>
              <a:tr h="4260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св.10 до 60 м/с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±0,3 м/с (δ)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</a:tr>
              <a:tr h="487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Направление воздушного потока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0 до 360°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0 до 360°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±0,3° (Δ)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</a:tr>
              <a:tr h="487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Интенсивность осадков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0,1 до 2,4 мм/мин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0,1 до 2,4 мм/мин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±0,2 мм/мин (Δ)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</a:tr>
              <a:tr h="487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Атмосферное давление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300 до 1200 </a:t>
                      </a:r>
                      <a:r>
                        <a:rPr lang="ru-RU" sz="1400" b="1" dirty="0" err="1">
                          <a:effectLst/>
                        </a:rPr>
                        <a:t>гПа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300 до 1200 </a:t>
                      </a:r>
                      <a:r>
                        <a:rPr lang="ru-RU" sz="1400" b="1" dirty="0" err="1">
                          <a:effectLst/>
                        </a:rPr>
                        <a:t>гПа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±1,0 </a:t>
                      </a:r>
                      <a:r>
                        <a:rPr lang="ru-RU" sz="1400" b="1" dirty="0" err="1">
                          <a:effectLst/>
                        </a:rPr>
                        <a:t>гПа</a:t>
                      </a:r>
                      <a:r>
                        <a:rPr lang="ru-RU" sz="1400" b="1" dirty="0">
                          <a:effectLst/>
                        </a:rPr>
                        <a:t> (Δ)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</a:tr>
              <a:tr h="538042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Метеостанция устанавливается</a:t>
                      </a:r>
                      <a:r>
                        <a:rPr lang="ru-RU" sz="18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дополнительно по требованию заказчика.</a:t>
                      </a:r>
                      <a:endParaRPr lang="ru-RU" sz="1800" b="1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66" marR="62266" marT="0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396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nes\Downloads\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03648" y="116632"/>
            <a:ext cx="7560839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метрологические характеристики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840054"/>
              </p:ext>
            </p:extLst>
          </p:nvPr>
        </p:nvGraphicFramePr>
        <p:xfrm>
          <a:off x="143508" y="1556792"/>
          <a:ext cx="8856984" cy="4680519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1592485"/>
                <a:gridCol w="1624371"/>
                <a:gridCol w="1463664"/>
                <a:gridCol w="1944216"/>
                <a:gridCol w="2232248"/>
              </a:tblGrid>
              <a:tr h="864096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Блок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детектирования гамма-излучения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</a:tr>
              <a:tr h="12414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Измеряемая величина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Диапазон измерений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Поддиапазон измерений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Пределы допускаемой основной относительной погрешности, %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Пределы допускаемой дополнительной абсолютной (Δ) или относительной (δ) погрешности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</a:tr>
              <a:tr h="1539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МАЭД гамма-излучения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0,1мкЗв/ч до 10 </a:t>
                      </a:r>
                      <a:r>
                        <a:rPr lang="ru-RU" sz="1400" b="1" dirty="0" err="1">
                          <a:effectLst/>
                        </a:rPr>
                        <a:t>мЗв</a:t>
                      </a:r>
                      <a:r>
                        <a:rPr lang="ru-RU" sz="1400" b="1" dirty="0">
                          <a:effectLst/>
                        </a:rPr>
                        <a:t>/ч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от 0,1мкЗв/ч до 10 </a:t>
                      </a:r>
                      <a:r>
                        <a:rPr lang="ru-RU" sz="1400" b="1" dirty="0" err="1">
                          <a:effectLst/>
                        </a:rPr>
                        <a:t>мЗв</a:t>
                      </a:r>
                      <a:r>
                        <a:rPr lang="ru-RU" sz="1400" b="1" dirty="0">
                          <a:effectLst/>
                        </a:rPr>
                        <a:t>/ч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±(15+1/Н),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где Н – безразмерная величина, численно равная измеренному значению МАЭД в </a:t>
                      </a:r>
                      <a:r>
                        <a:rPr lang="ru-RU" sz="1400" b="1" dirty="0" err="1">
                          <a:effectLst/>
                        </a:rPr>
                        <a:t>мкЗв</a:t>
                      </a:r>
                      <a:r>
                        <a:rPr lang="ru-RU" sz="1400" b="1" dirty="0">
                          <a:effectLst/>
                        </a:rPr>
                        <a:t>/ч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±10 % (δ) при изменении температуры окружающей среды в условиях эксплуатации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±10 % (δ) при повышении влажности окружающего воздуха до 98 % при +35 °</a:t>
                      </a:r>
                      <a:r>
                        <a:rPr lang="ru-RU" sz="1400" b="1" dirty="0" smtClean="0">
                          <a:effectLst/>
                        </a:rPr>
                        <a:t>С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</a:tr>
              <a:tr h="857384">
                <a:tc gridSpan="5">
                  <a:txBody>
                    <a:bodyPr/>
                    <a:lstStyle/>
                    <a:p>
                      <a:pPr marL="3600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Блок детектирования гамма-излучения устанавливается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дополнительно по требованию заказчика.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453" marR="63453" marT="0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444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680</Words>
  <Application>Microsoft Office PowerPoint</Application>
  <PresentationFormat>Экран (4:3)</PresentationFormat>
  <Paragraphs>254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Чистая среда</vt:lpstr>
      <vt:lpstr>Назначение</vt:lpstr>
      <vt:lpstr>Применение</vt:lpstr>
      <vt:lpstr>Функции</vt:lpstr>
      <vt:lpstr>Контролируемые параметры</vt:lpstr>
      <vt:lpstr>Основные метрологические характеристики</vt:lpstr>
      <vt:lpstr>Основные метрологические характеристики</vt:lpstr>
      <vt:lpstr>Основные метрологические характеристики</vt:lpstr>
      <vt:lpstr>Основные метрологические характеристики</vt:lpstr>
      <vt:lpstr>Структурная схема комплекса</vt:lpstr>
      <vt:lpstr>Описание структурной схемы</vt:lpstr>
      <vt:lpstr>Описание структурной схемы</vt:lpstr>
      <vt:lpstr>Описание структурной схемы</vt:lpstr>
      <vt:lpstr>Описание структурной схемы</vt:lpstr>
      <vt:lpstr>Описание структурной схемы</vt:lpstr>
      <vt:lpstr>Описание структурной схемы</vt:lpstr>
      <vt:lpstr>Описание структурной схемы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Jones</dc:creator>
  <cp:lastModifiedBy>Jones</cp:lastModifiedBy>
  <cp:revision>25</cp:revision>
  <dcterms:created xsi:type="dcterms:W3CDTF">2023-05-04T19:55:34Z</dcterms:created>
  <dcterms:modified xsi:type="dcterms:W3CDTF">2023-05-04T05:47:50Z</dcterms:modified>
</cp:coreProperties>
</file>