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7" r:id="rId1"/>
  </p:sldMasterIdLst>
  <p:notesMasterIdLst>
    <p:notesMasterId r:id="rId14"/>
  </p:notesMasterIdLst>
  <p:handoutMasterIdLst>
    <p:handoutMasterId r:id="rId15"/>
  </p:handoutMasterIdLst>
  <p:sldIdLst>
    <p:sldId id="257" r:id="rId2"/>
    <p:sldId id="259" r:id="rId3"/>
    <p:sldId id="265" r:id="rId4"/>
    <p:sldId id="260" r:id="rId5"/>
    <p:sldId id="261" r:id="rId6"/>
    <p:sldId id="271" r:id="rId7"/>
    <p:sldId id="274" r:id="rId8"/>
    <p:sldId id="272" r:id="rId9"/>
    <p:sldId id="270" r:id="rId10"/>
    <p:sldId id="275" r:id="rId11"/>
    <p:sldId id="276" r:id="rId12"/>
    <p:sldId id="268" r:id="rId13"/>
  </p:sldIdLst>
  <p:sldSz cx="10691813" cy="7559675"/>
  <p:notesSz cx="6858000" cy="9144000"/>
  <p:defaultTextStyle>
    <a:defPPr>
      <a:defRPr lang="en-US"/>
    </a:defPPr>
    <a:lvl1pPr marL="0" algn="l" defTabSz="995431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1pPr>
    <a:lvl2pPr marL="497716" algn="l" defTabSz="995431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2pPr>
    <a:lvl3pPr marL="995431" algn="l" defTabSz="995431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3pPr>
    <a:lvl4pPr marL="1493147" algn="l" defTabSz="995431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4pPr>
    <a:lvl5pPr marL="1990862" algn="l" defTabSz="995431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5pPr>
    <a:lvl6pPr marL="2488578" algn="l" defTabSz="995431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6pPr>
    <a:lvl7pPr marL="2986293" algn="l" defTabSz="995431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7pPr>
    <a:lvl8pPr marL="3484009" algn="l" defTabSz="995431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8pPr>
    <a:lvl9pPr marL="3981724" algn="l" defTabSz="995431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368" userDrawn="1">
          <p15:clr>
            <a:srgbClr val="A4A3A4"/>
          </p15:clr>
        </p15:guide>
        <p15:guide id="5" orient="horz" pos="238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3C8D"/>
    <a:srgbClr val="CC0033"/>
    <a:srgbClr val="656D78"/>
    <a:srgbClr val="706E6F"/>
    <a:srgbClr val="434A54"/>
    <a:srgbClr val="FFFFFF"/>
    <a:srgbClr val="8A8A9B"/>
    <a:srgbClr val="000000"/>
    <a:srgbClr val="99B815"/>
    <a:srgbClr val="AAB8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18" autoAdjust="0"/>
    <p:restoredTop sz="94705" autoAdjust="0"/>
  </p:normalViewPr>
  <p:slideViewPr>
    <p:cSldViewPr snapToGrid="0">
      <p:cViewPr varScale="1">
        <p:scale>
          <a:sx n="78" d="100"/>
          <a:sy n="78" d="100"/>
        </p:scale>
        <p:origin x="1584" y="96"/>
      </p:cViewPr>
      <p:guideLst>
        <p:guide pos="3368"/>
        <p:guide orient="horz" pos="23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228"/>
    </p:cViewPr>
  </p:sorterViewPr>
  <p:notesViewPr>
    <p:cSldViewPr snapToGrid="0">
      <p:cViewPr varScale="1">
        <p:scale>
          <a:sx n="85" d="100"/>
          <a:sy n="85" d="100"/>
        </p:scale>
        <p:origin x="3888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FF4745-08CE-4E9E-8B31-968304337579}" type="datetimeFigureOut">
              <a:rPr lang="ru-RU" smtClean="0"/>
              <a:t>03.08.2020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F52C87-9CFD-404A-AE58-2A98E39068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3964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47CBD8-C25E-4C6D-A27C-C0D7D61F3628}" type="datetimeFigureOut">
              <a:rPr lang="en-US" smtClean="0"/>
              <a:t>8/3/2020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EFD187-7D74-4BFC-B925-AD91EFADB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825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5431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1pPr>
    <a:lvl2pPr marL="497716" algn="l" defTabSz="995431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2pPr>
    <a:lvl3pPr marL="995431" algn="l" defTabSz="995431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3pPr>
    <a:lvl4pPr marL="1493147" algn="l" defTabSz="995431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4pPr>
    <a:lvl5pPr marL="1990862" algn="l" defTabSz="995431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5pPr>
    <a:lvl6pPr marL="2488578" algn="l" defTabSz="995431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6pPr>
    <a:lvl7pPr marL="2986293" algn="l" defTabSz="995431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7pPr>
    <a:lvl8pPr marL="3484009" algn="l" defTabSz="995431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8pPr>
    <a:lvl9pPr marL="3981724" algn="l" defTabSz="995431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6477" y="1237197"/>
            <a:ext cx="8018860" cy="2631887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2460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943" y="1259946"/>
            <a:ext cx="9889927" cy="1259946"/>
          </a:xfrm>
          <a:prstGeom prst="rect">
            <a:avLst/>
          </a:prstGeom>
        </p:spPr>
        <p:txBody>
          <a:bodyPr vert="horz" lIns="0" tIns="192024" rIns="0" bIns="0" rtlCol="0" anchor="t" anchorCtr="0">
            <a:noAutofit/>
          </a:bodyPr>
          <a:lstStyle/>
          <a:p>
            <a:r>
              <a:rPr lang="en-US" dirty="0" smtClean="0"/>
              <a:t>Your title here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00943" y="2771881"/>
            <a:ext cx="9889927" cy="403182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Write here subtitle</a:t>
            </a:r>
          </a:p>
          <a:p>
            <a:pPr lvl="1"/>
            <a:r>
              <a:rPr lang="en-US" dirty="0" smtClean="0"/>
              <a:t>Write here subtitle</a:t>
            </a:r>
          </a:p>
          <a:p>
            <a:pPr lvl="1"/>
            <a:endParaRPr lang="en-US" dirty="0" smtClean="0"/>
          </a:p>
          <a:p>
            <a:pPr lvl="2"/>
            <a:r>
              <a:rPr lang="en-US" dirty="0" smtClean="0"/>
              <a:t>Write here text</a:t>
            </a:r>
          </a:p>
          <a:p>
            <a:pPr lvl="3"/>
            <a:r>
              <a:rPr lang="en-US" dirty="0" smtClean="0"/>
              <a:t>Write here text</a:t>
            </a:r>
          </a:p>
          <a:p>
            <a:pPr lvl="4"/>
            <a:r>
              <a:rPr lang="en-US" dirty="0" smtClean="0"/>
              <a:t>Write here text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9473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8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742883" rtl="0" eaLnBrk="1" latinLnBrk="0" hangingPunct="1">
        <a:lnSpc>
          <a:spcPct val="100000"/>
        </a:lnSpc>
        <a:spcBef>
          <a:spcPct val="0"/>
        </a:spcBef>
        <a:buNone/>
        <a:defRPr sz="4875" kern="1200" spc="-123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742883" rtl="0" eaLnBrk="1" latinLnBrk="0" hangingPunct="1">
        <a:lnSpc>
          <a:spcPct val="150000"/>
        </a:lnSpc>
        <a:spcBef>
          <a:spcPts val="813"/>
        </a:spcBef>
        <a:buFont typeface="Arial" panose="020B0604020202020204" pitchFamily="34" charset="0"/>
        <a:buNone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742883" rtl="0" eaLnBrk="1" latinLnBrk="0" hangingPunct="1">
        <a:lnSpc>
          <a:spcPct val="150000"/>
        </a:lnSpc>
        <a:spcBef>
          <a:spcPts val="405"/>
        </a:spcBef>
        <a:buFont typeface="Arial" panose="020B0604020202020204" pitchFamily="34" charset="0"/>
        <a:buNone/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742883" rtl="0" eaLnBrk="1" latinLnBrk="0" hangingPunct="1">
        <a:lnSpc>
          <a:spcPct val="150000"/>
        </a:lnSpc>
        <a:spcBef>
          <a:spcPts val="405"/>
        </a:spcBef>
        <a:buFont typeface="Arial" panose="020B0604020202020204" pitchFamily="34" charset="0"/>
        <a:buNone/>
        <a:defRPr sz="975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742883" rtl="0" eaLnBrk="1" latinLnBrk="0" hangingPunct="1">
        <a:lnSpc>
          <a:spcPct val="150000"/>
        </a:lnSpc>
        <a:spcBef>
          <a:spcPts val="405"/>
        </a:spcBef>
        <a:buFont typeface="Arial" panose="020B0604020202020204" pitchFamily="34" charset="0"/>
        <a:buNone/>
        <a:defRPr sz="813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4pPr>
      <a:lvl5pPr marL="0" indent="0" algn="l" defTabSz="742883" rtl="0" eaLnBrk="1" latinLnBrk="0" hangingPunct="1">
        <a:lnSpc>
          <a:spcPct val="150000"/>
        </a:lnSpc>
        <a:spcBef>
          <a:spcPts val="405"/>
        </a:spcBef>
        <a:buFont typeface="Arial" panose="020B0604020202020204" pitchFamily="34" charset="0"/>
        <a:buNone/>
        <a:defRPr sz="813" kern="1200" baseline="0">
          <a:solidFill>
            <a:schemeClr val="tx1">
              <a:alpha val="50000"/>
            </a:schemeClr>
          </a:solidFill>
          <a:latin typeface="+mn-lt"/>
          <a:ea typeface="+mn-ea"/>
          <a:cs typeface="+mn-cs"/>
        </a:defRPr>
      </a:lvl5pPr>
      <a:lvl6pPr marL="2042929" indent="-185721" algn="l" defTabSz="742883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371" indent="-185721" algn="l" defTabSz="742883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5812" indent="-185721" algn="l" defTabSz="742883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253" indent="-185721" algn="l" defTabSz="742883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2883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42" algn="l" defTabSz="742883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883" algn="l" defTabSz="742883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326" algn="l" defTabSz="742883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767" algn="l" defTabSz="742883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208" algn="l" defTabSz="742883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649" algn="l" defTabSz="742883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091" algn="l" defTabSz="742883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533" algn="l" defTabSz="742883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368" userDrawn="1">
          <p15:clr>
            <a:srgbClr val="F26B43"/>
          </p15:clr>
        </p15:guide>
        <p15:guide id="2" orient="horz" pos="2381" userDrawn="1">
          <p15:clr>
            <a:srgbClr val="F26B43"/>
          </p15:clr>
        </p15:guide>
        <p15:guide id="3" orient="horz" pos="2222" userDrawn="1">
          <p15:clr>
            <a:srgbClr val="F26B43"/>
          </p15:clr>
        </p15:guide>
        <p15:guide id="4" orient="horz" pos="2064" userDrawn="1">
          <p15:clr>
            <a:srgbClr val="F26B43"/>
          </p15:clr>
        </p15:guide>
        <p15:guide id="5" orient="horz" pos="1905" userDrawn="1">
          <p15:clr>
            <a:srgbClr val="F26B43"/>
          </p15:clr>
        </p15:guide>
        <p15:guide id="6" orient="horz" pos="1746" userDrawn="1">
          <p15:clr>
            <a:srgbClr val="F26B43"/>
          </p15:clr>
        </p15:guide>
        <p15:guide id="7" orient="horz" pos="1587" userDrawn="1">
          <p15:clr>
            <a:srgbClr val="F26B43"/>
          </p15:clr>
        </p15:guide>
        <p15:guide id="8" orient="horz" pos="1429" userDrawn="1">
          <p15:clr>
            <a:srgbClr val="F26B43"/>
          </p15:clr>
        </p15:guide>
        <p15:guide id="9" orient="horz" pos="1270" userDrawn="1">
          <p15:clr>
            <a:srgbClr val="F26B43"/>
          </p15:clr>
        </p15:guide>
        <p15:guide id="10" orient="horz" pos="1111" userDrawn="1">
          <p15:clr>
            <a:srgbClr val="F26B43"/>
          </p15:clr>
        </p15:guide>
        <p15:guide id="11" orient="horz" pos="952" userDrawn="1">
          <p15:clr>
            <a:srgbClr val="F26B43"/>
          </p15:clr>
        </p15:guide>
        <p15:guide id="12" orient="horz" pos="794" userDrawn="1">
          <p15:clr>
            <a:srgbClr val="F26B43"/>
          </p15:clr>
        </p15:guide>
        <p15:guide id="13" orient="horz" pos="635" userDrawn="1">
          <p15:clr>
            <a:srgbClr val="F26B43"/>
          </p15:clr>
        </p15:guide>
        <p15:guide id="14" orient="horz" pos="476" userDrawn="1">
          <p15:clr>
            <a:srgbClr val="F26B43"/>
          </p15:clr>
        </p15:guide>
        <p15:guide id="15" orient="horz" pos="317" userDrawn="1">
          <p15:clr>
            <a:srgbClr val="F26B43"/>
          </p15:clr>
        </p15:guide>
        <p15:guide id="16" orient="horz" pos="2540" userDrawn="1">
          <p15:clr>
            <a:srgbClr val="F26B43"/>
          </p15:clr>
        </p15:guide>
        <p15:guide id="17" orient="horz" pos="2698" userDrawn="1">
          <p15:clr>
            <a:srgbClr val="F26B43"/>
          </p15:clr>
        </p15:guide>
        <p15:guide id="18" orient="horz" pos="2857" userDrawn="1">
          <p15:clr>
            <a:srgbClr val="F26B43"/>
          </p15:clr>
        </p15:guide>
        <p15:guide id="19" orient="horz" pos="3016" userDrawn="1">
          <p15:clr>
            <a:srgbClr val="F26B43"/>
          </p15:clr>
        </p15:guide>
        <p15:guide id="20" orient="horz" pos="3175" userDrawn="1">
          <p15:clr>
            <a:srgbClr val="F26B43"/>
          </p15:clr>
        </p15:guide>
        <p15:guide id="21" orient="horz" pos="3333" userDrawn="1">
          <p15:clr>
            <a:srgbClr val="F26B43"/>
          </p15:clr>
        </p15:guide>
        <p15:guide id="22" orient="horz" pos="3492" userDrawn="1">
          <p15:clr>
            <a:srgbClr val="F26B43"/>
          </p15:clr>
        </p15:guide>
        <p15:guide id="23" orient="horz" pos="3651" userDrawn="1">
          <p15:clr>
            <a:srgbClr val="F26B43"/>
          </p15:clr>
        </p15:guide>
        <p15:guide id="24" orient="horz" pos="3810" userDrawn="1">
          <p15:clr>
            <a:srgbClr val="F26B43"/>
          </p15:clr>
        </p15:guide>
        <p15:guide id="25" orient="horz" pos="3968" userDrawn="1">
          <p15:clr>
            <a:srgbClr val="F26B43"/>
          </p15:clr>
        </p15:guide>
        <p15:guide id="26" orient="horz" pos="4127" userDrawn="1">
          <p15:clr>
            <a:srgbClr val="F26B43"/>
          </p15:clr>
        </p15:guide>
        <p15:guide id="27" orient="horz" pos="4286" userDrawn="1">
          <p15:clr>
            <a:srgbClr val="F26B43"/>
          </p15:clr>
        </p15:guide>
        <p15:guide id="28" orient="horz" pos="4445" userDrawn="1">
          <p15:clr>
            <a:srgbClr val="F26B43"/>
          </p15:clr>
        </p15:guide>
        <p15:guide id="29" pos="253" userDrawn="1">
          <p15:clr>
            <a:srgbClr val="F26B43"/>
          </p15:clr>
        </p15:guide>
        <p15:guide id="30" pos="6482" userDrawn="1">
          <p15:clr>
            <a:srgbClr val="F26B43"/>
          </p15:clr>
        </p15:guide>
        <p15:guide id="31" pos="1810" userDrawn="1">
          <p15:clr>
            <a:srgbClr val="F26B43"/>
          </p15:clr>
        </p15:guide>
        <p15:guide id="32" pos="4925" userDrawn="1">
          <p15:clr>
            <a:srgbClr val="F26B43"/>
          </p15:clr>
        </p15:guide>
        <p15:guide id="33" pos="4147" userDrawn="1">
          <p15:clr>
            <a:srgbClr val="F26B43"/>
          </p15:clr>
        </p15:guide>
        <p15:guide id="34" pos="5704" userDrawn="1">
          <p15:clr>
            <a:srgbClr val="F26B43"/>
          </p15:clr>
        </p15:guide>
        <p15:guide id="35" pos="2589" userDrawn="1">
          <p15:clr>
            <a:srgbClr val="F26B43"/>
          </p15:clr>
        </p15:guide>
        <p15:guide id="36" pos="1032" userDrawn="1">
          <p15:clr>
            <a:srgbClr val="F26B43"/>
          </p15:clr>
        </p15:guide>
        <p15:guide id="37" pos="653" userDrawn="1">
          <p15:clr>
            <a:srgbClr val="F26B43"/>
          </p15:clr>
        </p15:guide>
        <p15:guide id="38" pos="1411" userDrawn="1">
          <p15:clr>
            <a:srgbClr val="F26B43"/>
          </p15:clr>
        </p15:guide>
        <p15:guide id="39" pos="2189" userDrawn="1">
          <p15:clr>
            <a:srgbClr val="F26B43"/>
          </p15:clr>
        </p15:guide>
        <p15:guide id="40" pos="2968" userDrawn="1">
          <p15:clr>
            <a:srgbClr val="F26B43"/>
          </p15:clr>
        </p15:guide>
        <p15:guide id="41" pos="3746" userDrawn="1">
          <p15:clr>
            <a:srgbClr val="F26B43"/>
          </p15:clr>
        </p15:guide>
        <p15:guide id="42" pos="4526" userDrawn="1">
          <p15:clr>
            <a:srgbClr val="F26B43"/>
          </p15:clr>
        </p15:guide>
        <p15:guide id="43" pos="5304" userDrawn="1">
          <p15:clr>
            <a:srgbClr val="F26B43"/>
          </p15:clr>
        </p15:guide>
        <p15:guide id="44" pos="6083" userDrawn="1">
          <p15:clr>
            <a:srgbClr val="F26B43"/>
          </p15:clr>
        </p15:guide>
        <p15:guide id="45" userDrawn="1">
          <p15:clr>
            <a:srgbClr val="F26B43"/>
          </p15:clr>
        </p15:guide>
        <p15:guide id="46" pos="6735" userDrawn="1">
          <p15:clr>
            <a:srgbClr val="F26B43"/>
          </p15:clr>
        </p15:guide>
        <p15:guide id="47" orient="horz" userDrawn="1">
          <p15:clr>
            <a:srgbClr val="F26B43"/>
          </p15:clr>
        </p15:guide>
        <p15:guide id="48" orient="horz" pos="47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emf"/><Relationship Id="rId4" Type="http://schemas.openxmlformats.org/officeDocument/2006/relationships/image" Target="../media/image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emf"/><Relationship Id="rId4" Type="http://schemas.openxmlformats.org/officeDocument/2006/relationships/image" Target="../media/image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image" Target="../media/image3.emf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4.emf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emf"/><Relationship Id="rId4" Type="http://schemas.openxmlformats.org/officeDocument/2006/relationships/image" Target="../media/image1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emf"/><Relationship Id="rId4" Type="http://schemas.openxmlformats.org/officeDocument/2006/relationships/image" Target="../media/image1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emf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emf"/><Relationship Id="rId4" Type="http://schemas.openxmlformats.org/officeDocument/2006/relationships/image" Target="../media/image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emf"/><Relationship Id="rId4" Type="http://schemas.openxmlformats.org/officeDocument/2006/relationships/image" Target="../media/image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emf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01184" y="3046119"/>
            <a:ext cx="8018860" cy="2631887"/>
          </a:xfrm>
        </p:spPr>
        <p:txBody>
          <a:bodyPr/>
          <a:lstStyle/>
          <a:p>
            <a:pPr algn="l"/>
            <a:r>
              <a:rPr lang="ru-RU" sz="4000" spc="0" dirty="0" smtClean="0">
                <a:solidFill>
                  <a:srgbClr val="053C8D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Презентация</a:t>
            </a:r>
            <a:endParaRPr lang="ru-RU" sz="4000" spc="0" dirty="0">
              <a:solidFill>
                <a:srgbClr val="053C8D"/>
              </a:solidFill>
              <a:latin typeface="Rubik" panose="00000500000000000000" pitchFamily="2" charset="-79"/>
              <a:cs typeface="Rubik" panose="00000500000000000000" pitchFamily="2" charset="-79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50879" y="5809323"/>
            <a:ext cx="3906853" cy="1825171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Ассоциация «Российский дом международного </a:t>
            </a:r>
            <a:r>
              <a:rPr lang="ru-RU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научно-технического </a:t>
            </a:r>
            <a:r>
              <a:rPr lang="ru-RU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сотрудничества»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" y="0"/>
            <a:ext cx="10691813" cy="33968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19927"/>
            <a:ext cx="10691813" cy="11798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9963" y="1107987"/>
            <a:ext cx="4310858" cy="14113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95494" y="1077944"/>
            <a:ext cx="1312527" cy="1441420"/>
          </a:xfrm>
          <a:prstGeom prst="rect">
            <a:avLst/>
          </a:prstGeom>
        </p:spPr>
      </p:pic>
      <p:sp>
        <p:nvSpPr>
          <p:cNvPr id="14" name="Подзаголовок 2"/>
          <p:cNvSpPr txBox="1">
            <a:spLocks/>
          </p:cNvSpPr>
          <p:nvPr/>
        </p:nvSpPr>
        <p:spPr>
          <a:xfrm>
            <a:off x="8751713" y="5235638"/>
            <a:ext cx="856918" cy="81273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ctr" defTabSz="742883" rtl="0" eaLnBrk="1" latinLnBrk="0" hangingPunct="1">
              <a:lnSpc>
                <a:spcPct val="150000"/>
              </a:lnSpc>
              <a:spcBef>
                <a:spcPts val="813"/>
              </a:spcBef>
              <a:buFont typeface="Arial" panose="020B0604020202020204" pitchFamily="34" charset="0"/>
              <a:buNone/>
              <a:defRPr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1475" indent="0" algn="ctr" defTabSz="742883" rtl="0" eaLnBrk="1" latinLnBrk="0" hangingPunct="1">
              <a:lnSpc>
                <a:spcPct val="150000"/>
              </a:lnSpc>
              <a:spcBef>
                <a:spcPts val="405"/>
              </a:spcBef>
              <a:buFont typeface="Arial" panose="020B0604020202020204" pitchFamily="34" charset="0"/>
              <a:buNone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2950" indent="0" algn="ctr" defTabSz="742883" rtl="0" eaLnBrk="1" latinLnBrk="0" hangingPunct="1">
              <a:lnSpc>
                <a:spcPct val="150000"/>
              </a:lnSpc>
              <a:spcBef>
                <a:spcPts val="405"/>
              </a:spcBef>
              <a:buFont typeface="Arial" panose="020B0604020202020204" pitchFamily="34" charset="0"/>
              <a:buNone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14425" indent="0" algn="ctr" defTabSz="742883" rtl="0" eaLnBrk="1" latinLnBrk="0" hangingPunct="1">
              <a:lnSpc>
                <a:spcPct val="15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85900" indent="0" algn="ctr" defTabSz="742883" rtl="0" eaLnBrk="1" latinLnBrk="0" hangingPunct="1">
              <a:lnSpc>
                <a:spcPct val="15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 baseline="0">
                <a:solidFill>
                  <a:schemeClr val="tx1">
                    <a:alpha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57375" indent="0" algn="ctr" defTabSz="742883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0" algn="ctr" defTabSz="742883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00325" indent="0" algn="ctr" defTabSz="742883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71800" indent="0" algn="ctr" defTabSz="742883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ru-RU" sz="2000" dirty="0" smtClean="0">
                <a:solidFill>
                  <a:srgbClr val="053C8D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2020</a:t>
            </a:r>
            <a:endParaRPr lang="ru-RU" sz="2000" dirty="0">
              <a:solidFill>
                <a:srgbClr val="053C8D"/>
              </a:solidFill>
              <a:latin typeface="Rubik" panose="00000500000000000000" pitchFamily="2" charset="-79"/>
              <a:cs typeface="Rubik" panose="000005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084005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01" y="3582"/>
            <a:ext cx="3098171" cy="754915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89870" y="2070929"/>
            <a:ext cx="6475012" cy="5071743"/>
          </a:xfrm>
        </p:spPr>
        <p:txBody>
          <a:bodyPr>
            <a:noAutofit/>
          </a:bodyPr>
          <a:lstStyle/>
          <a:p>
            <a:pPr algn="just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Международный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центр интеллектуальной собственности «РД МНТС»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структурное подразделение Ассоциации «РД МНТС» координирующее вопросы  по обеспечению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интересов и защиты прав на интеллектуальную собственность российских коммерческих и государственных предприятий за рубежом, а также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поддержка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интересов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защита отечественного бизнеса в сфере интеллектуальной собственности от международной экспансии и недобросовестной конкуренции на территории РФ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рамках центра осуществляется многосторонняя поддержка отечественных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 зарубежных инновационных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компаний, изобретателей и правообладателей в интересах обеспечения их прав на интеллектуальную собственность в России и за рубежом.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298" y="461688"/>
            <a:ext cx="2500501" cy="818665"/>
          </a:xfrm>
          <a:prstGeom prst="rect">
            <a:avLst/>
          </a:prstGeom>
        </p:spPr>
      </p:pic>
      <p:sp>
        <p:nvSpPr>
          <p:cNvPr id="14" name="Подзаголовок 2"/>
          <p:cNvSpPr txBox="1">
            <a:spLocks/>
          </p:cNvSpPr>
          <p:nvPr/>
        </p:nvSpPr>
        <p:spPr>
          <a:xfrm>
            <a:off x="1273643" y="6616631"/>
            <a:ext cx="856918" cy="81273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ctr" defTabSz="742883" rtl="0" eaLnBrk="1" latinLnBrk="0" hangingPunct="1">
              <a:lnSpc>
                <a:spcPct val="150000"/>
              </a:lnSpc>
              <a:spcBef>
                <a:spcPts val="813"/>
              </a:spcBef>
              <a:buFont typeface="Arial" panose="020B0604020202020204" pitchFamily="34" charset="0"/>
              <a:buNone/>
              <a:defRPr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1475" indent="0" algn="ctr" defTabSz="742883" rtl="0" eaLnBrk="1" latinLnBrk="0" hangingPunct="1">
              <a:lnSpc>
                <a:spcPct val="150000"/>
              </a:lnSpc>
              <a:spcBef>
                <a:spcPts val="405"/>
              </a:spcBef>
              <a:buFont typeface="Arial" panose="020B0604020202020204" pitchFamily="34" charset="0"/>
              <a:buNone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2950" indent="0" algn="ctr" defTabSz="742883" rtl="0" eaLnBrk="1" latinLnBrk="0" hangingPunct="1">
              <a:lnSpc>
                <a:spcPct val="150000"/>
              </a:lnSpc>
              <a:spcBef>
                <a:spcPts val="405"/>
              </a:spcBef>
              <a:buFont typeface="Arial" panose="020B0604020202020204" pitchFamily="34" charset="0"/>
              <a:buNone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14425" indent="0" algn="ctr" defTabSz="742883" rtl="0" eaLnBrk="1" latinLnBrk="0" hangingPunct="1">
              <a:lnSpc>
                <a:spcPct val="15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85900" indent="0" algn="ctr" defTabSz="742883" rtl="0" eaLnBrk="1" latinLnBrk="0" hangingPunct="1">
              <a:lnSpc>
                <a:spcPct val="15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 baseline="0">
                <a:solidFill>
                  <a:schemeClr val="tx1">
                    <a:alpha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57375" indent="0" algn="ctr" defTabSz="742883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0" algn="ctr" defTabSz="742883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00325" indent="0" algn="ctr" defTabSz="742883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71800" indent="0" algn="ctr" defTabSz="742883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ru-RU" sz="1200" dirty="0" smtClean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10</a:t>
            </a:r>
            <a:r>
              <a:rPr lang="en-US" sz="1200" dirty="0" smtClean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 </a:t>
            </a:r>
            <a:r>
              <a:rPr lang="ru-RU" sz="1200" dirty="0" smtClean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/</a:t>
            </a:r>
            <a:r>
              <a:rPr lang="en-US" sz="1200" dirty="0" smtClean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 1</a:t>
            </a:r>
            <a:r>
              <a:rPr lang="ru-RU" sz="1200" dirty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2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391293" y="1884402"/>
            <a:ext cx="2699777" cy="2595161"/>
          </a:xfrm>
          <a:prstGeom prst="rect">
            <a:avLst/>
          </a:prstGeom>
        </p:spPr>
        <p:txBody>
          <a:bodyPr vert="horz" lIns="0" tIns="192024" rIns="0" bIns="0" rtlCol="0" anchor="b" anchorCtr="0">
            <a:noAutofit/>
          </a:bodyPr>
          <a:lstStyle>
            <a:lvl1pPr algn="ctr" defTabSz="742883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75" kern="1200" spc="-123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spc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Центры</a:t>
            </a:r>
          </a:p>
          <a:p>
            <a:pPr algn="l"/>
            <a:r>
              <a:rPr lang="ru-RU" sz="2400" spc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компетенций</a:t>
            </a:r>
          </a:p>
          <a:p>
            <a:pPr algn="l"/>
            <a:r>
              <a:rPr lang="ru-RU" sz="2400" spc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Ассоциации</a:t>
            </a:r>
            <a:r>
              <a:rPr lang="ru-RU" sz="2400" spc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l"/>
            <a:endParaRPr lang="ru-RU" sz="2400" spc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2400" spc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Деятельность в сфере интеллектуальной собственности</a:t>
            </a:r>
            <a:endParaRPr lang="ru-RU" sz="2400" spc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0650" y="492401"/>
            <a:ext cx="689525" cy="75723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1198" y="1042261"/>
            <a:ext cx="1028162" cy="102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293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01" y="3582"/>
            <a:ext cx="3098171" cy="754915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89870" y="2070929"/>
            <a:ext cx="6475012" cy="4743939"/>
          </a:xfrm>
        </p:spPr>
        <p:txBody>
          <a:bodyPr>
            <a:noAutofit/>
          </a:bodyPr>
          <a:lstStyle/>
          <a:p>
            <a:pPr lvl="0" algn="l">
              <a:lnSpc>
                <a:spcPct val="100000"/>
              </a:lnSpc>
              <a:buClr>
                <a:srgbClr val="FF0000"/>
              </a:buClr>
            </a:pPr>
            <a:endParaRPr lang="ru-RU" sz="1800" dirty="0" smtClean="0">
              <a:solidFill>
                <a:srgbClr val="053C8D"/>
              </a:solidFill>
              <a:cs typeface="Rubik" panose="00000500000000000000" pitchFamily="2" charset="-79"/>
            </a:endParaRPr>
          </a:p>
          <a:p>
            <a:pPr lvl="0" algn="just">
              <a:lnSpc>
                <a:spcPct val="100000"/>
              </a:lnSpc>
              <a:buClr>
                <a:srgbClr val="FF0000"/>
              </a:buClr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НТС лингвистика – это направление Ассоциации «РД МНТС», которое оказывает услуги научно-технического перевода для коммерческих и государственных организации, в том числе  по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подготовке, переработке и изданию технической документации в соответствии с международными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стандартами.</a:t>
            </a:r>
          </a:p>
          <a:p>
            <a:pPr lvl="0" algn="just">
              <a:lnSpc>
                <a:spcPct val="100000"/>
              </a:lnSpc>
              <a:buClr>
                <a:srgbClr val="FF0000"/>
              </a:buClr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Спектр услуг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включает в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себя письменный, синхронный и последовательный перевод, лингвистическую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поддержку в ходе встреч, переговоров, выставок и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конференций на территории России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и за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рубежом.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298" y="461688"/>
            <a:ext cx="2500501" cy="818665"/>
          </a:xfrm>
          <a:prstGeom prst="rect">
            <a:avLst/>
          </a:prstGeom>
        </p:spPr>
      </p:pic>
      <p:sp>
        <p:nvSpPr>
          <p:cNvPr id="14" name="Подзаголовок 2"/>
          <p:cNvSpPr txBox="1">
            <a:spLocks/>
          </p:cNvSpPr>
          <p:nvPr/>
        </p:nvSpPr>
        <p:spPr>
          <a:xfrm>
            <a:off x="1273643" y="6616631"/>
            <a:ext cx="856918" cy="81273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ctr" defTabSz="742883" rtl="0" eaLnBrk="1" latinLnBrk="0" hangingPunct="1">
              <a:lnSpc>
                <a:spcPct val="150000"/>
              </a:lnSpc>
              <a:spcBef>
                <a:spcPts val="813"/>
              </a:spcBef>
              <a:buFont typeface="Arial" panose="020B0604020202020204" pitchFamily="34" charset="0"/>
              <a:buNone/>
              <a:defRPr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1475" indent="0" algn="ctr" defTabSz="742883" rtl="0" eaLnBrk="1" latinLnBrk="0" hangingPunct="1">
              <a:lnSpc>
                <a:spcPct val="150000"/>
              </a:lnSpc>
              <a:spcBef>
                <a:spcPts val="405"/>
              </a:spcBef>
              <a:buFont typeface="Arial" panose="020B0604020202020204" pitchFamily="34" charset="0"/>
              <a:buNone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2950" indent="0" algn="ctr" defTabSz="742883" rtl="0" eaLnBrk="1" latinLnBrk="0" hangingPunct="1">
              <a:lnSpc>
                <a:spcPct val="150000"/>
              </a:lnSpc>
              <a:spcBef>
                <a:spcPts val="405"/>
              </a:spcBef>
              <a:buFont typeface="Arial" panose="020B0604020202020204" pitchFamily="34" charset="0"/>
              <a:buNone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14425" indent="0" algn="ctr" defTabSz="742883" rtl="0" eaLnBrk="1" latinLnBrk="0" hangingPunct="1">
              <a:lnSpc>
                <a:spcPct val="15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85900" indent="0" algn="ctr" defTabSz="742883" rtl="0" eaLnBrk="1" latinLnBrk="0" hangingPunct="1">
              <a:lnSpc>
                <a:spcPct val="15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 baseline="0">
                <a:solidFill>
                  <a:schemeClr val="tx1">
                    <a:alpha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57375" indent="0" algn="ctr" defTabSz="742883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0" algn="ctr" defTabSz="742883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00325" indent="0" algn="ctr" defTabSz="742883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71800" indent="0" algn="ctr" defTabSz="742883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ru-RU" sz="1200" dirty="0" smtClean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11</a:t>
            </a:r>
            <a:r>
              <a:rPr lang="en-US" sz="1200" dirty="0" smtClean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 </a:t>
            </a:r>
            <a:r>
              <a:rPr lang="ru-RU" sz="1200" dirty="0" smtClean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/</a:t>
            </a:r>
            <a:r>
              <a:rPr lang="en-US" sz="1200" dirty="0" smtClean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 1</a:t>
            </a:r>
            <a:r>
              <a:rPr lang="ru-RU" sz="1200" dirty="0" smtClean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2</a:t>
            </a:r>
            <a:endParaRPr lang="ru-RU" sz="1200" dirty="0">
              <a:solidFill>
                <a:schemeClr val="bg1"/>
              </a:solidFill>
              <a:latin typeface="Rubik" panose="00000500000000000000" pitchFamily="2" charset="-79"/>
              <a:cs typeface="Rubik" panose="00000500000000000000" pitchFamily="2" charset="-79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19965" y="1522679"/>
            <a:ext cx="2699777" cy="2595161"/>
          </a:xfrm>
          <a:prstGeom prst="rect">
            <a:avLst/>
          </a:prstGeom>
        </p:spPr>
        <p:txBody>
          <a:bodyPr vert="horz" lIns="0" tIns="192024" rIns="0" bIns="0" rtlCol="0" anchor="b" anchorCtr="0">
            <a:noAutofit/>
          </a:bodyPr>
          <a:lstStyle>
            <a:lvl1pPr algn="ctr" defTabSz="742883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75" kern="1200" spc="-123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spc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Центры</a:t>
            </a:r>
          </a:p>
          <a:p>
            <a:pPr algn="l"/>
            <a:r>
              <a:rPr lang="ru-RU" sz="2400" spc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компетенций</a:t>
            </a:r>
          </a:p>
          <a:p>
            <a:pPr algn="l"/>
            <a:r>
              <a:rPr lang="ru-RU" sz="2400" spc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Ассоциации</a:t>
            </a:r>
            <a:r>
              <a:rPr lang="ru-RU" sz="2400" spc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l"/>
            <a:endParaRPr lang="ru-RU" sz="2400" spc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2400" spc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Научно-техническая лингвистика</a:t>
            </a:r>
            <a:endParaRPr lang="ru-RU" sz="2400" spc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0650" y="492401"/>
            <a:ext cx="689525" cy="75723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1198" y="1042261"/>
            <a:ext cx="1028162" cy="102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25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01" y="3582"/>
            <a:ext cx="3098171" cy="754915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27174" y="1657383"/>
            <a:ext cx="6251162" cy="5040314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endParaRPr lang="ru-RU" sz="1400" dirty="0"/>
          </a:p>
          <a:p>
            <a:pPr lvl="0" algn="l">
              <a:lnSpc>
                <a:spcPct val="100000"/>
              </a:lnSpc>
            </a:pPr>
            <a:endParaRPr lang="ru-RU" sz="1400" dirty="0" smtClean="0"/>
          </a:p>
          <a:p>
            <a:pPr lvl="0" algn="l"/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Адрес: </a:t>
            </a:r>
            <a:r>
              <a:rPr lang="ru-RU" sz="1400" dirty="0" smtClean="0">
                <a:solidFill>
                  <a:srgbClr val="053C8D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125009</a:t>
            </a:r>
            <a:r>
              <a:rPr lang="ru-RU" sz="1400" dirty="0">
                <a:solidFill>
                  <a:srgbClr val="053C8D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, г. Москва, Брюсов пер., д. </a:t>
            </a:r>
            <a:r>
              <a:rPr lang="ru-RU" sz="1400" dirty="0" smtClean="0">
                <a:solidFill>
                  <a:srgbClr val="053C8D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11, стр. 1</a:t>
            </a:r>
            <a:endParaRPr lang="ru-RU" sz="1400" dirty="0">
              <a:solidFill>
                <a:srgbClr val="053C8D"/>
              </a:solidFill>
              <a:latin typeface="Rubik" panose="00000500000000000000" pitchFamily="2" charset="-79"/>
              <a:cs typeface="Rubik" panose="00000500000000000000" pitchFamily="2" charset="-79"/>
            </a:endParaRPr>
          </a:p>
          <a:p>
            <a:pPr lvl="0" algn="l"/>
            <a:r>
              <a:rPr lang="ru-RU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Телефон: </a:t>
            </a:r>
            <a:r>
              <a:rPr lang="ru-RU" sz="1400" dirty="0" smtClean="0">
                <a:solidFill>
                  <a:srgbClr val="053C8D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+</a:t>
            </a:r>
            <a:r>
              <a:rPr lang="ru-RU" sz="1400" dirty="0">
                <a:solidFill>
                  <a:srgbClr val="053C8D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7 (495) 629-47-11</a:t>
            </a:r>
          </a:p>
          <a:p>
            <a:pPr lvl="0" algn="l"/>
            <a:r>
              <a:rPr lang="ru-RU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E-</a:t>
            </a:r>
            <a:r>
              <a:rPr lang="ru-RU" sz="14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mail</a:t>
            </a: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: </a:t>
            </a:r>
            <a:r>
              <a:rPr lang="ru-RU" sz="1400" dirty="0" smtClean="0">
                <a:solidFill>
                  <a:srgbClr val="053C8D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info@rd-mnts.ru</a:t>
            </a:r>
          </a:p>
          <a:p>
            <a:pPr lvl="0" algn="l"/>
            <a:r>
              <a:rPr lang="ru-RU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Сайт</a:t>
            </a:r>
            <a:r>
              <a:rPr lang="en-US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: </a:t>
            </a:r>
            <a:r>
              <a:rPr lang="en-US" sz="1400" dirty="0" smtClean="0">
                <a:solidFill>
                  <a:srgbClr val="053C8D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www.rd-mnts.ru</a:t>
            </a:r>
            <a:r>
              <a:rPr lang="en-US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 </a:t>
            </a:r>
            <a:endParaRPr lang="ru-RU" sz="1400" dirty="0">
              <a:solidFill>
                <a:schemeClr val="tx1">
                  <a:lumMod val="85000"/>
                  <a:lumOff val="15000"/>
                </a:schemeClr>
              </a:solidFill>
              <a:latin typeface="Rubik" panose="00000500000000000000" pitchFamily="2" charset="-79"/>
              <a:cs typeface="Rubik" panose="00000500000000000000" pitchFamily="2" charset="-79"/>
            </a:endParaRPr>
          </a:p>
          <a:p>
            <a:pPr lvl="0" algn="l"/>
            <a:r>
              <a:rPr lang="en-US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FB: </a:t>
            </a:r>
            <a:r>
              <a:rPr lang="en-US" sz="1400" dirty="0" smtClean="0">
                <a:solidFill>
                  <a:srgbClr val="053C8D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facebook.com/</a:t>
            </a:r>
            <a:r>
              <a:rPr lang="en-US" sz="1400" dirty="0" err="1" smtClean="0">
                <a:solidFill>
                  <a:srgbClr val="053C8D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rdmnts</a:t>
            </a:r>
            <a:r>
              <a:rPr lang="en-US" sz="1400" dirty="0" smtClean="0">
                <a:solidFill>
                  <a:srgbClr val="053C8D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 </a:t>
            </a:r>
          </a:p>
          <a:p>
            <a:pPr algn="l"/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Соц</a:t>
            </a:r>
            <a:r>
              <a:rPr lang="ru-RU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. сети</a:t>
            </a: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: </a:t>
            </a:r>
            <a:r>
              <a:rPr lang="ru-RU" sz="1400" dirty="0">
                <a:solidFill>
                  <a:srgbClr val="053C8D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#</a:t>
            </a:r>
            <a:r>
              <a:rPr lang="ru-RU" sz="1400" dirty="0" err="1">
                <a:solidFill>
                  <a:srgbClr val="053C8D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rdmnts</a:t>
            </a:r>
            <a:endParaRPr lang="en-US" sz="1400" dirty="0">
              <a:solidFill>
                <a:srgbClr val="053C8D"/>
              </a:solidFill>
              <a:latin typeface="Rubik" panose="00000500000000000000" pitchFamily="2" charset="-79"/>
              <a:cs typeface="Rubik" panose="00000500000000000000" pitchFamily="2" charset="-79"/>
            </a:endParaRPr>
          </a:p>
          <a:p>
            <a:pPr lvl="0" algn="l"/>
            <a:r>
              <a:rPr lang="en-US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 </a:t>
            </a:r>
          </a:p>
          <a:p>
            <a:pPr lvl="0" algn="l"/>
            <a:r>
              <a:rPr lang="ru-RU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 </a:t>
            </a:r>
            <a:endParaRPr lang="ru-RU" sz="1400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298" y="461688"/>
            <a:ext cx="2500501" cy="818665"/>
          </a:xfrm>
          <a:prstGeom prst="rect">
            <a:avLst/>
          </a:prstGeom>
        </p:spPr>
      </p:pic>
      <p:sp>
        <p:nvSpPr>
          <p:cNvPr id="14" name="Подзаголовок 2"/>
          <p:cNvSpPr txBox="1">
            <a:spLocks/>
          </p:cNvSpPr>
          <p:nvPr/>
        </p:nvSpPr>
        <p:spPr>
          <a:xfrm>
            <a:off x="1273643" y="6616631"/>
            <a:ext cx="856918" cy="81273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ctr" defTabSz="742883" rtl="0" eaLnBrk="1" latinLnBrk="0" hangingPunct="1">
              <a:lnSpc>
                <a:spcPct val="150000"/>
              </a:lnSpc>
              <a:spcBef>
                <a:spcPts val="813"/>
              </a:spcBef>
              <a:buFont typeface="Arial" panose="020B0604020202020204" pitchFamily="34" charset="0"/>
              <a:buNone/>
              <a:defRPr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1475" indent="0" algn="ctr" defTabSz="742883" rtl="0" eaLnBrk="1" latinLnBrk="0" hangingPunct="1">
              <a:lnSpc>
                <a:spcPct val="150000"/>
              </a:lnSpc>
              <a:spcBef>
                <a:spcPts val="405"/>
              </a:spcBef>
              <a:buFont typeface="Arial" panose="020B0604020202020204" pitchFamily="34" charset="0"/>
              <a:buNone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2950" indent="0" algn="ctr" defTabSz="742883" rtl="0" eaLnBrk="1" latinLnBrk="0" hangingPunct="1">
              <a:lnSpc>
                <a:spcPct val="150000"/>
              </a:lnSpc>
              <a:spcBef>
                <a:spcPts val="405"/>
              </a:spcBef>
              <a:buFont typeface="Arial" panose="020B0604020202020204" pitchFamily="34" charset="0"/>
              <a:buNone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14425" indent="0" algn="ctr" defTabSz="742883" rtl="0" eaLnBrk="1" latinLnBrk="0" hangingPunct="1">
              <a:lnSpc>
                <a:spcPct val="15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85900" indent="0" algn="ctr" defTabSz="742883" rtl="0" eaLnBrk="1" latinLnBrk="0" hangingPunct="1">
              <a:lnSpc>
                <a:spcPct val="15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 baseline="0">
                <a:solidFill>
                  <a:schemeClr val="tx1">
                    <a:alpha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57375" indent="0" algn="ctr" defTabSz="742883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0" algn="ctr" defTabSz="742883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00325" indent="0" algn="ctr" defTabSz="742883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71800" indent="0" algn="ctr" defTabSz="742883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ru-RU" sz="1200" dirty="0" smtClean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12</a:t>
            </a:r>
            <a:r>
              <a:rPr lang="en-US" sz="1200" dirty="0" smtClean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 </a:t>
            </a:r>
            <a:r>
              <a:rPr lang="ru-RU" sz="1200" dirty="0" smtClean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/</a:t>
            </a:r>
            <a:r>
              <a:rPr lang="en-US" sz="1200" dirty="0" smtClean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 1</a:t>
            </a:r>
            <a:r>
              <a:rPr lang="ru-RU" sz="1200" dirty="0" smtClean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2</a:t>
            </a:r>
            <a:endParaRPr lang="ru-RU" sz="1200" dirty="0">
              <a:solidFill>
                <a:schemeClr val="bg1"/>
              </a:solidFill>
              <a:latin typeface="Rubik" panose="00000500000000000000" pitchFamily="2" charset="-79"/>
              <a:cs typeface="Rubik" panose="00000500000000000000" pitchFamily="2" charset="-79"/>
            </a:endParaRPr>
          </a:p>
        </p:txBody>
      </p:sp>
      <p:sp>
        <p:nvSpPr>
          <p:cNvPr id="16" name="Заголовок 1"/>
          <p:cNvSpPr>
            <a:spLocks noGrp="1"/>
          </p:cNvSpPr>
          <p:nvPr>
            <p:ph type="ctrTitle"/>
          </p:nvPr>
        </p:nvSpPr>
        <p:spPr>
          <a:xfrm>
            <a:off x="391699" y="-1047"/>
            <a:ext cx="2699777" cy="2605100"/>
          </a:xfrm>
        </p:spPr>
        <p:txBody>
          <a:bodyPr/>
          <a:lstStyle/>
          <a:p>
            <a:pPr algn="l"/>
            <a:r>
              <a:rPr lang="ru-RU" sz="2400" spc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Контакты</a:t>
            </a:r>
            <a:endParaRPr lang="ru-RU" sz="2400" spc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6916" y="2634203"/>
            <a:ext cx="2181420" cy="2182494"/>
          </a:xfrm>
          <a:prstGeom prst="rect">
            <a:avLst/>
          </a:prstGeom>
        </p:spPr>
      </p:pic>
      <p:sp>
        <p:nvSpPr>
          <p:cNvPr id="10" name="Подзаголовок 2"/>
          <p:cNvSpPr txBox="1">
            <a:spLocks/>
          </p:cNvSpPr>
          <p:nvPr/>
        </p:nvSpPr>
        <p:spPr>
          <a:xfrm>
            <a:off x="8343900" y="4884769"/>
            <a:ext cx="1132123" cy="81273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ctr" defTabSz="742883" rtl="0" eaLnBrk="1" latinLnBrk="0" hangingPunct="1">
              <a:lnSpc>
                <a:spcPct val="150000"/>
              </a:lnSpc>
              <a:spcBef>
                <a:spcPts val="813"/>
              </a:spcBef>
              <a:buFont typeface="Arial" panose="020B0604020202020204" pitchFamily="34" charset="0"/>
              <a:buNone/>
              <a:defRPr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1475" indent="0" algn="ctr" defTabSz="742883" rtl="0" eaLnBrk="1" latinLnBrk="0" hangingPunct="1">
              <a:lnSpc>
                <a:spcPct val="150000"/>
              </a:lnSpc>
              <a:spcBef>
                <a:spcPts val="405"/>
              </a:spcBef>
              <a:buFont typeface="Arial" panose="020B0604020202020204" pitchFamily="34" charset="0"/>
              <a:buNone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2950" indent="0" algn="ctr" defTabSz="742883" rtl="0" eaLnBrk="1" latinLnBrk="0" hangingPunct="1">
              <a:lnSpc>
                <a:spcPct val="150000"/>
              </a:lnSpc>
              <a:spcBef>
                <a:spcPts val="405"/>
              </a:spcBef>
              <a:buFont typeface="Arial" panose="020B0604020202020204" pitchFamily="34" charset="0"/>
              <a:buNone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14425" indent="0" algn="ctr" defTabSz="742883" rtl="0" eaLnBrk="1" latinLnBrk="0" hangingPunct="1">
              <a:lnSpc>
                <a:spcPct val="15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85900" indent="0" algn="ctr" defTabSz="742883" rtl="0" eaLnBrk="1" latinLnBrk="0" hangingPunct="1">
              <a:lnSpc>
                <a:spcPct val="15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 baseline="0">
                <a:solidFill>
                  <a:schemeClr val="tx1">
                    <a:alpha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57375" indent="0" algn="ctr" defTabSz="742883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0" algn="ctr" defTabSz="742883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00325" indent="0" algn="ctr" defTabSz="742883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71800" indent="0" algn="ctr" defTabSz="742883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1200" dirty="0" smtClean="0">
                <a:solidFill>
                  <a:srgbClr val="053C8D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QR </a:t>
            </a:r>
            <a:r>
              <a:rPr lang="ru-RU" sz="1200" dirty="0" smtClean="0">
                <a:solidFill>
                  <a:srgbClr val="053C8D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визитка</a:t>
            </a:r>
            <a:endParaRPr lang="ru-RU" sz="1200" dirty="0">
              <a:solidFill>
                <a:srgbClr val="053C8D"/>
              </a:solidFill>
              <a:latin typeface="Rubik" panose="00000500000000000000" pitchFamily="2" charset="-79"/>
              <a:cs typeface="Rubik" panose="00000500000000000000" pitchFamily="2" charset="-79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0878" y="521322"/>
            <a:ext cx="991233" cy="9999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00650" y="492401"/>
            <a:ext cx="689525" cy="75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593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01" y="3582"/>
            <a:ext cx="3098171" cy="754915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93496" y="1556489"/>
            <a:ext cx="6502892" cy="5555630"/>
          </a:xfrm>
        </p:spPr>
        <p:txBody>
          <a:bodyPr>
            <a:noAutofit/>
          </a:bodyPr>
          <a:lstStyle/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Ассоциация «РД МНТС» была учреждена во исполнение поручения Правительства Российской Федерации от 20.12.1991 года № АШ-18-40916 16 марта 1992 года как Государственная Ассоциация в целях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возрождения </a:t>
            </a:r>
            <a:r>
              <a:rPr lang="ru-RU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«Дома </a:t>
            </a:r>
            <a:r>
              <a:rPr lang="ru-RU" sz="1100" i="1" dirty="0">
                <a:latin typeface="Arial" panose="020B0604020202020204" pitchFamily="34" charset="0"/>
                <a:cs typeface="Arial" panose="020B0604020202020204" pitchFamily="34" charset="0"/>
              </a:rPr>
              <a:t>для проведения мероприятий в области международного научно-технического сотрудничества» («ДМНТС») ГКНТ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 (Государственного комитета науки и техники) СССР и развития международного научно-технического сотрудничества, а также представления интересов Российской Федерации в сфере науки и технологий в международной среде. </a:t>
            </a:r>
            <a:endParaRPr lang="ru-RU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Распоряжением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Президента Российской Федерации от 5 июня 1992 года № 290-рп была поддержана деятельность Ассоциации и выделено здание для её размещения по адресу: г. Москва, ул. Неждановой, д.11 (ныне – Брюсов переулок, д.11, стр.1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Фундаментальная задача Ассоциации заключается в выстраивании мостов (долгосрочных рабочих механизмов сотрудничества) с зарубежными странами в части продвижения российских технологий, взаимного трансфера технологий, содействия в защите прав на интеллектуальную собственность российских предприятий за рубежом, привлечения инвестиций в технологические и наукоёмкие проекты, а также организация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конгрессно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-выставочной деятельности, деловых миссий и образовательных программ по профилю международного научно-технического сотрудничества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ru-RU" sz="1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Учредителями </a:t>
            </a: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Ассоциации «РД МНТС» </a:t>
            </a:r>
            <a:r>
              <a:rPr lang="ru-RU" sz="1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являются: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298" y="461688"/>
            <a:ext cx="2500501" cy="818665"/>
          </a:xfrm>
          <a:prstGeom prst="rect">
            <a:avLst/>
          </a:prstGeom>
        </p:spPr>
      </p:pic>
      <p:sp>
        <p:nvSpPr>
          <p:cNvPr id="14" name="Подзаголовок 2"/>
          <p:cNvSpPr txBox="1">
            <a:spLocks/>
          </p:cNvSpPr>
          <p:nvPr/>
        </p:nvSpPr>
        <p:spPr>
          <a:xfrm>
            <a:off x="1273643" y="6616631"/>
            <a:ext cx="856918" cy="81273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ctr" defTabSz="742883" rtl="0" eaLnBrk="1" latinLnBrk="0" hangingPunct="1">
              <a:lnSpc>
                <a:spcPct val="150000"/>
              </a:lnSpc>
              <a:spcBef>
                <a:spcPts val="813"/>
              </a:spcBef>
              <a:buFont typeface="Arial" panose="020B0604020202020204" pitchFamily="34" charset="0"/>
              <a:buNone/>
              <a:defRPr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1475" indent="0" algn="ctr" defTabSz="742883" rtl="0" eaLnBrk="1" latinLnBrk="0" hangingPunct="1">
              <a:lnSpc>
                <a:spcPct val="150000"/>
              </a:lnSpc>
              <a:spcBef>
                <a:spcPts val="405"/>
              </a:spcBef>
              <a:buFont typeface="Arial" panose="020B0604020202020204" pitchFamily="34" charset="0"/>
              <a:buNone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2950" indent="0" algn="ctr" defTabSz="742883" rtl="0" eaLnBrk="1" latinLnBrk="0" hangingPunct="1">
              <a:lnSpc>
                <a:spcPct val="150000"/>
              </a:lnSpc>
              <a:spcBef>
                <a:spcPts val="405"/>
              </a:spcBef>
              <a:buFont typeface="Arial" panose="020B0604020202020204" pitchFamily="34" charset="0"/>
              <a:buNone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14425" indent="0" algn="ctr" defTabSz="742883" rtl="0" eaLnBrk="1" latinLnBrk="0" hangingPunct="1">
              <a:lnSpc>
                <a:spcPct val="15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85900" indent="0" algn="ctr" defTabSz="742883" rtl="0" eaLnBrk="1" latinLnBrk="0" hangingPunct="1">
              <a:lnSpc>
                <a:spcPct val="15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 baseline="0">
                <a:solidFill>
                  <a:schemeClr val="tx1">
                    <a:alpha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57375" indent="0" algn="ctr" defTabSz="742883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0" algn="ctr" defTabSz="742883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00325" indent="0" algn="ctr" defTabSz="742883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71800" indent="0" algn="ctr" defTabSz="742883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ru-RU" sz="1200" dirty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2</a:t>
            </a:r>
            <a:r>
              <a:rPr lang="en-US" sz="1200" dirty="0" smtClean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 </a:t>
            </a:r>
            <a:r>
              <a:rPr lang="ru-RU" sz="1200" dirty="0" smtClean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/</a:t>
            </a:r>
            <a:r>
              <a:rPr lang="en-US" sz="1200" dirty="0" smtClean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 1</a:t>
            </a:r>
            <a:r>
              <a:rPr lang="ru-RU" sz="1200" dirty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2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3847964" y="6075645"/>
            <a:ext cx="6452150" cy="1149558"/>
            <a:chOff x="3847964" y="5711960"/>
            <a:chExt cx="6452150" cy="114955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62116" y="5832049"/>
              <a:ext cx="1437998" cy="991162"/>
            </a:xfrm>
            <a:prstGeom prst="rect">
              <a:avLst/>
            </a:prstGeom>
          </p:spPr>
        </p:pic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47964" y="5898105"/>
              <a:ext cx="854522" cy="947742"/>
            </a:xfrm>
            <a:prstGeom prst="rect">
              <a:avLst/>
            </a:prstGeom>
          </p:spPr>
        </p:pic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7251" y="5711960"/>
              <a:ext cx="1487064" cy="1133886"/>
            </a:xfrm>
            <a:prstGeom prst="rect">
              <a:avLst/>
            </a:prstGeom>
          </p:spPr>
        </p:pic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3810" y="5815857"/>
              <a:ext cx="865670" cy="1045661"/>
            </a:xfrm>
            <a:prstGeom prst="rect">
              <a:avLst/>
            </a:prstGeom>
          </p:spPr>
        </p:pic>
      </p:grpSp>
      <p:sp>
        <p:nvSpPr>
          <p:cNvPr id="16" name="Заголовок 1"/>
          <p:cNvSpPr>
            <a:spLocks noGrp="1"/>
          </p:cNvSpPr>
          <p:nvPr>
            <p:ph type="ctrTitle"/>
          </p:nvPr>
        </p:nvSpPr>
        <p:spPr>
          <a:xfrm>
            <a:off x="391699" y="-1048"/>
            <a:ext cx="2699777" cy="2574831"/>
          </a:xfrm>
        </p:spPr>
        <p:txBody>
          <a:bodyPr/>
          <a:lstStyle/>
          <a:p>
            <a:pPr algn="l"/>
            <a:r>
              <a:rPr lang="ru-RU" sz="2400" spc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</a:t>
            </a:r>
            <a:r>
              <a:rPr lang="ru-RU" sz="2400" spc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Ассоциации</a:t>
            </a:r>
            <a:endParaRPr lang="ru-RU" sz="2400" spc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48525" y="514384"/>
            <a:ext cx="863175" cy="10668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00650" y="492401"/>
            <a:ext cx="689525" cy="75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38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01" y="3582"/>
            <a:ext cx="3098171" cy="754915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88226" y="1038466"/>
            <a:ext cx="5101949" cy="7097987"/>
          </a:xfrm>
        </p:spPr>
        <p:txBody>
          <a:bodyPr>
            <a:noAutofit/>
          </a:bodyPr>
          <a:lstStyle/>
          <a:p>
            <a:pPr lvl="0" algn="l">
              <a:lnSpc>
                <a:spcPct val="100000"/>
              </a:lnSpc>
              <a:buClr>
                <a:srgbClr val="FF0000"/>
              </a:buClr>
            </a:pPr>
            <a:r>
              <a:rPr lang="ru-RU" sz="1800" dirty="0">
                <a:solidFill>
                  <a:srgbClr val="053C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Иванов </a:t>
            </a:r>
            <a:r>
              <a:rPr lang="ru-RU" sz="1800" dirty="0" smtClean="0">
                <a:solidFill>
                  <a:srgbClr val="053C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Виктор </a:t>
            </a:r>
            <a:r>
              <a:rPr lang="ru-RU" sz="1800" dirty="0">
                <a:solidFill>
                  <a:srgbClr val="053C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Петрович</a:t>
            </a:r>
          </a:p>
          <a:p>
            <a:pPr lvl="0" algn="just">
              <a:lnSpc>
                <a:spcPct val="100000"/>
              </a:lnSpc>
              <a:buClr>
                <a:srgbClr val="FF0000"/>
              </a:buClr>
            </a:pPr>
            <a:r>
              <a:rPr 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Президент Ассоциации «</a:t>
            </a:r>
            <a:r>
              <a:rPr lang="ru-RU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РД МНТС»</a:t>
            </a:r>
          </a:p>
          <a:p>
            <a:pPr lvl="0" algn="just">
              <a:buClr>
                <a:srgbClr val="FF0000"/>
              </a:buClr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Действительный Государственный советник Российской Федерации 1 класса, доктор юридических наук, профессор. Директор Федеральной службы Российской Федерации по контролю за оборотом наркотиков, председатель Государственного антинаркотического комитета (2008-2016 гг.), председатель Совета директоров «Аэрофлот» (2005-2008 гг.), помощник Президента Российской Федерации (2004- 2008 гг.), председатель Совета директоров ОАО «Концерн ПВО «Алмаз-Антей» (2002-2004 гг. и 2005-2008 гг.), заместитель руководителя Администрации Президента РФ (2000-2002 гг.), руководитель Департамента экономической безопасности ФСБ России (1999-2000 гг.), начальник Управления собственной безопасности ФСБ России (1998—1999 гг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  <a:p>
            <a:pPr lvl="0" algn="just">
              <a:buClr>
                <a:srgbClr val="FF0000"/>
              </a:buClr>
            </a:pPr>
            <a:r>
              <a:rPr lang="ru-RU" sz="1800" dirty="0" smtClean="0">
                <a:solidFill>
                  <a:srgbClr val="053C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Протасовский Дмитрий Александрович</a:t>
            </a:r>
          </a:p>
          <a:p>
            <a:pPr lvl="0" algn="just">
              <a:lnSpc>
                <a:spcPct val="100000"/>
              </a:lnSpc>
              <a:buClr>
                <a:srgbClr val="FF0000"/>
              </a:buClr>
            </a:pPr>
            <a:r>
              <a:rPr lang="ru-RU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Генеральный директор Ассоциации «РД МНТС»</a:t>
            </a:r>
          </a:p>
          <a:p>
            <a:pPr lvl="0" algn="just">
              <a:buClr>
                <a:srgbClr val="FF0000"/>
              </a:buClr>
            </a:pPr>
            <a:r>
              <a:rPr lang="ru-RU" sz="1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Член Президиума Центрального совета Всероссийского общества изобретателей и рационализаторов (ВОИР), Заместитель председателя Центрального совета ВОИР (с 2016 г.); член Экспертного совета по вопросам изобретательства и рационализаторства, интеллектуальной собственности, инженерного дела, детского научного и технического творчества при Комитете Государственной Думы ФС РФ по экономической политике, промышленности, инновационному развитию и предпринимательству (с 2017 г.). В период с 2016 по 2018 годы возглавлял Исполнительную дирекцию Всероссийского общества изобретателей и рационализаторов (ВОИР). С 2010 по 2016 годы возглавлял группу компаний в сфере инновационного развития.</a:t>
            </a:r>
            <a:endParaRPr lang="ru-RU" sz="12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 algn="l">
              <a:lnSpc>
                <a:spcPct val="100000"/>
              </a:lnSpc>
              <a:buClr>
                <a:srgbClr val="FF0000"/>
              </a:buClr>
              <a:buFont typeface="Times New Roman" panose="02020603050405020304" pitchFamily="18" charset="0"/>
              <a:buChar char="̶"/>
            </a:pPr>
            <a:endParaRPr lang="ru-RU" sz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298" y="461688"/>
            <a:ext cx="2500501" cy="818665"/>
          </a:xfrm>
          <a:prstGeom prst="rect">
            <a:avLst/>
          </a:prstGeom>
        </p:spPr>
      </p:pic>
      <p:sp>
        <p:nvSpPr>
          <p:cNvPr id="14" name="Подзаголовок 2"/>
          <p:cNvSpPr txBox="1">
            <a:spLocks/>
          </p:cNvSpPr>
          <p:nvPr/>
        </p:nvSpPr>
        <p:spPr>
          <a:xfrm>
            <a:off x="1273643" y="6616631"/>
            <a:ext cx="856918" cy="81273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ctr" defTabSz="742883" rtl="0" eaLnBrk="1" latinLnBrk="0" hangingPunct="1">
              <a:lnSpc>
                <a:spcPct val="150000"/>
              </a:lnSpc>
              <a:spcBef>
                <a:spcPts val="813"/>
              </a:spcBef>
              <a:buFont typeface="Arial" panose="020B0604020202020204" pitchFamily="34" charset="0"/>
              <a:buNone/>
              <a:defRPr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1475" indent="0" algn="ctr" defTabSz="742883" rtl="0" eaLnBrk="1" latinLnBrk="0" hangingPunct="1">
              <a:lnSpc>
                <a:spcPct val="150000"/>
              </a:lnSpc>
              <a:spcBef>
                <a:spcPts val="405"/>
              </a:spcBef>
              <a:buFont typeface="Arial" panose="020B0604020202020204" pitchFamily="34" charset="0"/>
              <a:buNone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2950" indent="0" algn="ctr" defTabSz="742883" rtl="0" eaLnBrk="1" latinLnBrk="0" hangingPunct="1">
              <a:lnSpc>
                <a:spcPct val="150000"/>
              </a:lnSpc>
              <a:spcBef>
                <a:spcPts val="405"/>
              </a:spcBef>
              <a:buFont typeface="Arial" panose="020B0604020202020204" pitchFamily="34" charset="0"/>
              <a:buNone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14425" indent="0" algn="ctr" defTabSz="742883" rtl="0" eaLnBrk="1" latinLnBrk="0" hangingPunct="1">
              <a:lnSpc>
                <a:spcPct val="15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85900" indent="0" algn="ctr" defTabSz="742883" rtl="0" eaLnBrk="1" latinLnBrk="0" hangingPunct="1">
              <a:lnSpc>
                <a:spcPct val="15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 baseline="0">
                <a:solidFill>
                  <a:schemeClr val="tx1">
                    <a:alpha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57375" indent="0" algn="ctr" defTabSz="742883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0" algn="ctr" defTabSz="742883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00325" indent="0" algn="ctr" defTabSz="742883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71800" indent="0" algn="ctr" defTabSz="742883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ru-RU" sz="1200" dirty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3</a:t>
            </a:r>
            <a:r>
              <a:rPr lang="en-US" sz="1200" dirty="0" smtClean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 </a:t>
            </a:r>
            <a:r>
              <a:rPr lang="ru-RU" sz="1200" dirty="0" smtClean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/</a:t>
            </a:r>
            <a:r>
              <a:rPr lang="en-US" sz="1200" dirty="0" smtClean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 1</a:t>
            </a:r>
            <a:r>
              <a:rPr lang="ru-RU" sz="1200" dirty="0" smtClean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2</a:t>
            </a:r>
            <a:endParaRPr lang="ru-RU" sz="1200" dirty="0">
              <a:solidFill>
                <a:schemeClr val="bg1"/>
              </a:solidFill>
              <a:latin typeface="Rubik" panose="00000500000000000000" pitchFamily="2" charset="-79"/>
              <a:cs typeface="Rubik" panose="00000500000000000000" pitchFamily="2" charset="-79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391699" y="-1048"/>
            <a:ext cx="2699777" cy="2595161"/>
          </a:xfrm>
          <a:prstGeom prst="rect">
            <a:avLst/>
          </a:prstGeom>
        </p:spPr>
        <p:txBody>
          <a:bodyPr vert="horz" lIns="0" tIns="192024" rIns="0" bIns="0" rtlCol="0" anchor="b" anchorCtr="0">
            <a:noAutofit/>
          </a:bodyPr>
          <a:lstStyle>
            <a:lvl1pPr algn="ctr" defTabSz="742883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75" kern="1200" spc="-123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spc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Руководство</a:t>
            </a:r>
            <a:endParaRPr lang="ru-RU" sz="2400" spc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431" y="1532075"/>
            <a:ext cx="1524000" cy="212407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00650" y="492401"/>
            <a:ext cx="689525" cy="757238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CD6F54B-EB05-4AD6-81E3-66BE31271B8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0547" r="4805"/>
          <a:stretch/>
        </p:blipFill>
        <p:spPr>
          <a:xfrm>
            <a:off x="3510431" y="4716303"/>
            <a:ext cx="1524000" cy="203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035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01" y="3582"/>
            <a:ext cx="3098171" cy="754915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96748" y="1715802"/>
            <a:ext cx="6499639" cy="5712344"/>
          </a:xfrm>
        </p:spPr>
        <p:txBody>
          <a:bodyPr>
            <a:noAutofit/>
          </a:bodyPr>
          <a:lstStyle/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За четверть века своего существования Ассоциация помогла реализации сотен проектов в самых разных направлениях международного научно-технического сотрудничества: от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успешной деятельности в сфере трансфера технологий в объеме превышающим  миллиард долларов США,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до строительства высоко технологичных заводов на сотни миллионов долларов США. </a:t>
            </a:r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Результаты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деятельности Ассоциации «РД МНТС» неоднократно отмечалась Администрацией Президента России, Министерством образования и науки РФ, Министерством промышленности и торговли РФ, другими государственными ведомствами и учреждениями Российской Федерации и зарубежных стран. </a:t>
            </a:r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Деятельность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Ассоциации «РД МНТС» на период 2019-2024 гг. предусматривает развитие проектов и мероприятий в интересах реализации Указа Президента РФ от 07.05.2018 г. № 204 «О национальных целях и стратегических задачах развития Российской Федерации на период до 2024 года» и направлена на оказание организационной, правовой и информационной поддержки государственным и общественным организациям, предприятиям всех организационно-правовых форм в области международного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научно-технического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сотрудничества и культурного обмена. </a:t>
            </a:r>
            <a:endParaRPr 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структуре Ассоциации создан ряд профильных центров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компетенции…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298" y="461688"/>
            <a:ext cx="2500501" cy="818665"/>
          </a:xfrm>
          <a:prstGeom prst="rect">
            <a:avLst/>
          </a:prstGeom>
        </p:spPr>
      </p:pic>
      <p:sp>
        <p:nvSpPr>
          <p:cNvPr id="14" name="Подзаголовок 2"/>
          <p:cNvSpPr txBox="1">
            <a:spLocks/>
          </p:cNvSpPr>
          <p:nvPr/>
        </p:nvSpPr>
        <p:spPr>
          <a:xfrm>
            <a:off x="1273643" y="6616631"/>
            <a:ext cx="856918" cy="81273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ctr" defTabSz="742883" rtl="0" eaLnBrk="1" latinLnBrk="0" hangingPunct="1">
              <a:lnSpc>
                <a:spcPct val="150000"/>
              </a:lnSpc>
              <a:spcBef>
                <a:spcPts val="813"/>
              </a:spcBef>
              <a:buFont typeface="Arial" panose="020B0604020202020204" pitchFamily="34" charset="0"/>
              <a:buNone/>
              <a:defRPr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1475" indent="0" algn="ctr" defTabSz="742883" rtl="0" eaLnBrk="1" latinLnBrk="0" hangingPunct="1">
              <a:lnSpc>
                <a:spcPct val="150000"/>
              </a:lnSpc>
              <a:spcBef>
                <a:spcPts val="405"/>
              </a:spcBef>
              <a:buFont typeface="Arial" panose="020B0604020202020204" pitchFamily="34" charset="0"/>
              <a:buNone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2950" indent="0" algn="ctr" defTabSz="742883" rtl="0" eaLnBrk="1" latinLnBrk="0" hangingPunct="1">
              <a:lnSpc>
                <a:spcPct val="150000"/>
              </a:lnSpc>
              <a:spcBef>
                <a:spcPts val="405"/>
              </a:spcBef>
              <a:buFont typeface="Arial" panose="020B0604020202020204" pitchFamily="34" charset="0"/>
              <a:buNone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14425" indent="0" algn="ctr" defTabSz="742883" rtl="0" eaLnBrk="1" latinLnBrk="0" hangingPunct="1">
              <a:lnSpc>
                <a:spcPct val="15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85900" indent="0" algn="ctr" defTabSz="742883" rtl="0" eaLnBrk="1" latinLnBrk="0" hangingPunct="1">
              <a:lnSpc>
                <a:spcPct val="15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 baseline="0">
                <a:solidFill>
                  <a:schemeClr val="tx1">
                    <a:alpha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57375" indent="0" algn="ctr" defTabSz="742883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0" algn="ctr" defTabSz="742883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00325" indent="0" algn="ctr" defTabSz="742883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71800" indent="0" algn="ctr" defTabSz="742883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ru-RU" sz="1200" dirty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4</a:t>
            </a:r>
            <a:r>
              <a:rPr lang="ru-RU" sz="1200" dirty="0" smtClean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 /</a:t>
            </a:r>
            <a:r>
              <a:rPr lang="en-US" sz="1200" dirty="0" smtClean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 1</a:t>
            </a:r>
            <a:r>
              <a:rPr lang="ru-RU" sz="1200" dirty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2</a:t>
            </a:r>
          </a:p>
        </p:txBody>
      </p:sp>
      <p:sp>
        <p:nvSpPr>
          <p:cNvPr id="16" name="Заголовок 1"/>
          <p:cNvSpPr>
            <a:spLocks noGrp="1"/>
          </p:cNvSpPr>
          <p:nvPr>
            <p:ph type="ctrTitle"/>
          </p:nvPr>
        </p:nvSpPr>
        <p:spPr>
          <a:xfrm>
            <a:off x="391699" y="-1048"/>
            <a:ext cx="2699777" cy="2574831"/>
          </a:xfrm>
        </p:spPr>
        <p:txBody>
          <a:bodyPr/>
          <a:lstStyle/>
          <a:p>
            <a:pPr algn="l"/>
            <a:r>
              <a:rPr lang="ru-RU" sz="2400" spc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</a:t>
            </a:r>
            <a:r>
              <a:rPr lang="ru-RU" sz="2400" spc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Ассоциации</a:t>
            </a:r>
            <a:endParaRPr lang="ru-RU" sz="2400" spc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1107" y="523116"/>
            <a:ext cx="930532" cy="98397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00650" y="492401"/>
            <a:ext cx="689525" cy="75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18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01" y="3582"/>
            <a:ext cx="3098171" cy="754915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1699" y="-1048"/>
            <a:ext cx="2699777" cy="2574831"/>
          </a:xfrm>
        </p:spPr>
        <p:txBody>
          <a:bodyPr/>
          <a:lstStyle/>
          <a:p>
            <a:pPr algn="l"/>
            <a:r>
              <a:rPr lang="ru-RU" sz="2400" spc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Цели</a:t>
            </a:r>
            <a:endParaRPr lang="ru-RU" sz="2400" spc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86808" y="1600200"/>
            <a:ext cx="6503367" cy="5456239"/>
          </a:xfrm>
        </p:spPr>
        <p:txBody>
          <a:bodyPr>
            <a:noAutofit/>
          </a:bodyPr>
          <a:lstStyle/>
          <a:p>
            <a:pPr marL="228600" lvl="0" indent="-228600" algn="l">
              <a:lnSpc>
                <a:spcPct val="100000"/>
              </a:lnSpc>
              <a:buClr>
                <a:srgbClr val="FF0000"/>
              </a:buClr>
              <a:buFont typeface="+mj-lt"/>
              <a:buAutoNum type="arabicPeriod"/>
            </a:pPr>
            <a:r>
              <a:rPr lang="ru-RU" sz="1200" dirty="0">
                <a:solidFill>
                  <a:srgbClr val="053C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200" dirty="0" smtClean="0">
                <a:solidFill>
                  <a:srgbClr val="053C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одействие </a:t>
            </a:r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государственным </a:t>
            </a: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общественным организациям, предприятиям в области международного научно-технического сотрудничества;</a:t>
            </a:r>
          </a:p>
          <a:p>
            <a:pPr marL="228600" lvl="0" indent="-228600" algn="l">
              <a:lnSpc>
                <a:spcPct val="100000"/>
              </a:lnSpc>
              <a:buClr>
                <a:srgbClr val="FF0000"/>
              </a:buClr>
              <a:buFont typeface="+mj-lt"/>
              <a:buAutoNum type="arabicPeriod"/>
            </a:pPr>
            <a:r>
              <a:rPr lang="ru-RU" sz="1200" dirty="0">
                <a:solidFill>
                  <a:srgbClr val="053C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200" dirty="0" smtClean="0">
                <a:solidFill>
                  <a:srgbClr val="053C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одействие </a:t>
            </a: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отечественным экспортно-ориентированным предприятиям в организации международной деятельности;</a:t>
            </a:r>
          </a:p>
          <a:p>
            <a:pPr marL="228600" lvl="0" indent="-228600" algn="l">
              <a:lnSpc>
                <a:spcPct val="100000"/>
              </a:lnSpc>
              <a:buClr>
                <a:srgbClr val="FF0000"/>
              </a:buClr>
              <a:buFont typeface="+mj-lt"/>
              <a:buAutoNum type="arabicPeriod"/>
            </a:pPr>
            <a:r>
              <a:rPr lang="ru-RU" sz="1200" dirty="0">
                <a:solidFill>
                  <a:srgbClr val="053C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200" dirty="0" smtClean="0">
                <a:solidFill>
                  <a:srgbClr val="053C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оддержка</a:t>
            </a:r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зарубежных предприятий и бизнес-миссий в организации их хозяйственной и деловой деятельности на территории Российской Федерации;</a:t>
            </a:r>
          </a:p>
          <a:p>
            <a:pPr marL="228600" lvl="0" indent="-228600" algn="l">
              <a:lnSpc>
                <a:spcPct val="100000"/>
              </a:lnSpc>
              <a:buClr>
                <a:srgbClr val="FF0000"/>
              </a:buClr>
              <a:buFont typeface="+mj-lt"/>
              <a:buAutoNum type="arabicPeriod"/>
            </a:pPr>
            <a:r>
              <a:rPr lang="ru-RU" sz="1200" dirty="0">
                <a:solidFill>
                  <a:srgbClr val="053C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1200" dirty="0" smtClean="0">
                <a:solidFill>
                  <a:srgbClr val="053C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азвитие</a:t>
            </a:r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международной кооперации в научно-технической и инновационной сферах, а также повышение эффективности взаимодействия всех заинтересованных </a:t>
            </a:r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Сторон (</a:t>
            </a: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бизнеса, науки, государства, общественных организаций) на основе объединения потенциалов государств, входящих в Альянсы ЕАЭС, ШОС, БРИКС, АСЕАН, АТЭС и ЕС;</a:t>
            </a:r>
          </a:p>
          <a:p>
            <a:pPr marL="228600" lvl="0" indent="-228600" algn="l">
              <a:lnSpc>
                <a:spcPct val="100000"/>
              </a:lnSpc>
              <a:buClr>
                <a:srgbClr val="FF0000"/>
              </a:buClr>
              <a:buFont typeface="+mj-lt"/>
              <a:buAutoNum type="arabicPeriod"/>
            </a:pPr>
            <a:r>
              <a:rPr lang="ru-RU" sz="1200" dirty="0">
                <a:solidFill>
                  <a:srgbClr val="053C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200" dirty="0" smtClean="0">
                <a:solidFill>
                  <a:srgbClr val="053C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оздание</a:t>
            </a:r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центров компетенции в Российской Федерации,  с целью привлечения инвестиций и создания инновационных производств, в соответствии с утверждённым Положением о развитии и функционировании Евразийских технологических платформ (ЕТП);</a:t>
            </a:r>
          </a:p>
          <a:p>
            <a:pPr marL="228600" lvl="0" indent="-228600" algn="l">
              <a:lnSpc>
                <a:spcPct val="100000"/>
              </a:lnSpc>
              <a:buClr>
                <a:srgbClr val="FF0000"/>
              </a:buClr>
              <a:buFont typeface="+mj-lt"/>
              <a:buAutoNum type="arabicPeriod"/>
            </a:pPr>
            <a:r>
              <a:rPr lang="ru-RU" sz="1200" dirty="0">
                <a:solidFill>
                  <a:srgbClr val="053C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200" dirty="0" smtClean="0">
                <a:solidFill>
                  <a:srgbClr val="053C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одействие</a:t>
            </a:r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постоянному технологическому обновлению приоритетных секторов экономики России;</a:t>
            </a:r>
          </a:p>
          <a:p>
            <a:pPr marL="228600" lvl="0" indent="-228600" algn="l">
              <a:lnSpc>
                <a:spcPct val="100000"/>
              </a:lnSpc>
              <a:buClr>
                <a:srgbClr val="FF0000"/>
              </a:buClr>
              <a:buFont typeface="+mj-lt"/>
              <a:buAutoNum type="arabicPeriod"/>
            </a:pPr>
            <a:r>
              <a:rPr lang="ru-RU" sz="1200" dirty="0">
                <a:solidFill>
                  <a:srgbClr val="053C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200" dirty="0" smtClean="0">
                <a:solidFill>
                  <a:srgbClr val="053C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овышение</a:t>
            </a:r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глобальной конкурентоспособности национальной промышленности в рамках Евразийского экономического пространства;</a:t>
            </a:r>
          </a:p>
          <a:p>
            <a:pPr marL="228600" lvl="0" indent="-228600" algn="l">
              <a:lnSpc>
                <a:spcPct val="100000"/>
              </a:lnSpc>
              <a:buClr>
                <a:srgbClr val="FF0000"/>
              </a:buClr>
              <a:buFont typeface="+mj-lt"/>
              <a:buAutoNum type="arabicPeriod"/>
            </a:pPr>
            <a:r>
              <a:rPr lang="ru-RU" sz="1200" dirty="0">
                <a:solidFill>
                  <a:srgbClr val="053C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200" dirty="0" smtClean="0">
                <a:solidFill>
                  <a:srgbClr val="053C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родвижение</a:t>
            </a:r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интересов Российской Федерации, отечественных технологических </a:t>
            </a:r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бизнес-проектов</a:t>
            </a: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образовательных программ в странах ближнего и дальнего зарубежья;</a:t>
            </a:r>
          </a:p>
          <a:p>
            <a:pPr marL="228600" lvl="0" indent="-228600" algn="l">
              <a:lnSpc>
                <a:spcPct val="100000"/>
              </a:lnSpc>
              <a:buClr>
                <a:srgbClr val="FF0000"/>
              </a:buClr>
              <a:buFont typeface="+mj-lt"/>
              <a:buAutoNum type="arabicPeriod"/>
            </a:pPr>
            <a:r>
              <a:rPr lang="ru-RU" sz="1200" dirty="0">
                <a:solidFill>
                  <a:srgbClr val="053C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1200" dirty="0" smtClean="0">
                <a:solidFill>
                  <a:srgbClr val="053C8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частие</a:t>
            </a:r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формировании экономики будущего и нового технологического </a:t>
            </a:r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уклада.</a:t>
            </a:r>
            <a:endParaRPr lang="ru-RU" sz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298" y="461688"/>
            <a:ext cx="2500501" cy="818665"/>
          </a:xfrm>
          <a:prstGeom prst="rect">
            <a:avLst/>
          </a:prstGeom>
        </p:spPr>
      </p:pic>
      <p:sp>
        <p:nvSpPr>
          <p:cNvPr id="14" name="Подзаголовок 2"/>
          <p:cNvSpPr txBox="1">
            <a:spLocks/>
          </p:cNvSpPr>
          <p:nvPr/>
        </p:nvSpPr>
        <p:spPr>
          <a:xfrm>
            <a:off x="1273643" y="6616631"/>
            <a:ext cx="856918" cy="81273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ctr" defTabSz="742883" rtl="0" eaLnBrk="1" latinLnBrk="0" hangingPunct="1">
              <a:lnSpc>
                <a:spcPct val="150000"/>
              </a:lnSpc>
              <a:spcBef>
                <a:spcPts val="813"/>
              </a:spcBef>
              <a:buFont typeface="Arial" panose="020B0604020202020204" pitchFamily="34" charset="0"/>
              <a:buNone/>
              <a:defRPr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1475" indent="0" algn="ctr" defTabSz="742883" rtl="0" eaLnBrk="1" latinLnBrk="0" hangingPunct="1">
              <a:lnSpc>
                <a:spcPct val="150000"/>
              </a:lnSpc>
              <a:spcBef>
                <a:spcPts val="405"/>
              </a:spcBef>
              <a:buFont typeface="Arial" panose="020B0604020202020204" pitchFamily="34" charset="0"/>
              <a:buNone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2950" indent="0" algn="ctr" defTabSz="742883" rtl="0" eaLnBrk="1" latinLnBrk="0" hangingPunct="1">
              <a:lnSpc>
                <a:spcPct val="150000"/>
              </a:lnSpc>
              <a:spcBef>
                <a:spcPts val="405"/>
              </a:spcBef>
              <a:buFont typeface="Arial" panose="020B0604020202020204" pitchFamily="34" charset="0"/>
              <a:buNone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14425" indent="0" algn="ctr" defTabSz="742883" rtl="0" eaLnBrk="1" latinLnBrk="0" hangingPunct="1">
              <a:lnSpc>
                <a:spcPct val="15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85900" indent="0" algn="ctr" defTabSz="742883" rtl="0" eaLnBrk="1" latinLnBrk="0" hangingPunct="1">
              <a:lnSpc>
                <a:spcPct val="15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 baseline="0">
                <a:solidFill>
                  <a:schemeClr val="tx1">
                    <a:alpha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57375" indent="0" algn="ctr" defTabSz="742883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0" algn="ctr" defTabSz="742883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00325" indent="0" algn="ctr" defTabSz="742883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71800" indent="0" algn="ctr" defTabSz="742883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ru-RU" sz="1200" dirty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5</a:t>
            </a:r>
            <a:r>
              <a:rPr lang="en-US" sz="1200" dirty="0" smtClean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 </a:t>
            </a:r>
            <a:r>
              <a:rPr lang="ru-RU" sz="1200" dirty="0" smtClean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/</a:t>
            </a:r>
            <a:r>
              <a:rPr lang="en-US" sz="1200" dirty="0" smtClean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 1</a:t>
            </a:r>
            <a:r>
              <a:rPr lang="ru-RU" sz="1200" dirty="0" smtClean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2</a:t>
            </a:r>
            <a:endParaRPr lang="ru-RU" sz="1200" dirty="0">
              <a:solidFill>
                <a:schemeClr val="bg1"/>
              </a:solidFill>
              <a:latin typeface="Rubik" panose="00000500000000000000" pitchFamily="2" charset="-79"/>
              <a:cs typeface="Rubik" panose="00000500000000000000" pitchFamily="2" charset="-79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9684" y="502173"/>
            <a:ext cx="1031039" cy="101941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00650" y="492401"/>
            <a:ext cx="689525" cy="75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143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01" y="3582"/>
            <a:ext cx="3098171" cy="754915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09072" y="1886678"/>
            <a:ext cx="6336340" cy="4729954"/>
          </a:xfrm>
        </p:spPr>
        <p:txBody>
          <a:bodyPr>
            <a:noAutofit/>
          </a:bodyPr>
          <a:lstStyle/>
          <a:p>
            <a:pPr lvl="0" algn="l">
              <a:lnSpc>
                <a:spcPct val="100000"/>
              </a:lnSpc>
              <a:buClr>
                <a:srgbClr val="FF0000"/>
              </a:buClr>
            </a:pPr>
            <a:endParaRPr lang="ru-RU" sz="1800" dirty="0" smtClean="0">
              <a:solidFill>
                <a:srgbClr val="053C8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00000"/>
              </a:lnSpc>
              <a:buClr>
                <a:srgbClr val="FF0000"/>
              </a:buClr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Международный центр инноваций и трансфера технологий – является структурным подразделением в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Ассоциации «РД МНТС»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отвечающим за продвижение отечественных технологий за рубеж и привлечение перспективных разработок на отечественный рынок. </a:t>
            </a:r>
            <a:endParaRPr lang="ru-RU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00000"/>
              </a:lnSpc>
              <a:buClr>
                <a:srgbClr val="FF0000"/>
              </a:buClr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функции Центра входит развитие российских инноваций и их коммерциализация, содействие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отечественным </a:t>
            </a:r>
            <a:r>
              <a:rPr lang="ru-RU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экспортно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ориентированным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предприятиям в организации международной деятельности и трансфера российских технологий за рубеж, с целью создания на их основе совместных производственных предприятий и размещения в России иностранных заказов на проведение научных исследований силами российских специалистов.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298" y="461688"/>
            <a:ext cx="2500501" cy="818665"/>
          </a:xfrm>
          <a:prstGeom prst="rect">
            <a:avLst/>
          </a:prstGeom>
        </p:spPr>
      </p:pic>
      <p:sp>
        <p:nvSpPr>
          <p:cNvPr id="14" name="Подзаголовок 2"/>
          <p:cNvSpPr txBox="1">
            <a:spLocks/>
          </p:cNvSpPr>
          <p:nvPr/>
        </p:nvSpPr>
        <p:spPr>
          <a:xfrm>
            <a:off x="1273643" y="6616631"/>
            <a:ext cx="856918" cy="81273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ctr" defTabSz="742883" rtl="0" eaLnBrk="1" latinLnBrk="0" hangingPunct="1">
              <a:lnSpc>
                <a:spcPct val="150000"/>
              </a:lnSpc>
              <a:spcBef>
                <a:spcPts val="813"/>
              </a:spcBef>
              <a:buFont typeface="Arial" panose="020B0604020202020204" pitchFamily="34" charset="0"/>
              <a:buNone/>
              <a:defRPr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1475" indent="0" algn="ctr" defTabSz="742883" rtl="0" eaLnBrk="1" latinLnBrk="0" hangingPunct="1">
              <a:lnSpc>
                <a:spcPct val="150000"/>
              </a:lnSpc>
              <a:spcBef>
                <a:spcPts val="405"/>
              </a:spcBef>
              <a:buFont typeface="Arial" panose="020B0604020202020204" pitchFamily="34" charset="0"/>
              <a:buNone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2950" indent="0" algn="ctr" defTabSz="742883" rtl="0" eaLnBrk="1" latinLnBrk="0" hangingPunct="1">
              <a:lnSpc>
                <a:spcPct val="150000"/>
              </a:lnSpc>
              <a:spcBef>
                <a:spcPts val="405"/>
              </a:spcBef>
              <a:buFont typeface="Arial" panose="020B0604020202020204" pitchFamily="34" charset="0"/>
              <a:buNone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14425" indent="0" algn="ctr" defTabSz="742883" rtl="0" eaLnBrk="1" latinLnBrk="0" hangingPunct="1">
              <a:lnSpc>
                <a:spcPct val="15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85900" indent="0" algn="ctr" defTabSz="742883" rtl="0" eaLnBrk="1" latinLnBrk="0" hangingPunct="1">
              <a:lnSpc>
                <a:spcPct val="15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 baseline="0">
                <a:solidFill>
                  <a:schemeClr val="tx1">
                    <a:alpha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57375" indent="0" algn="ctr" defTabSz="742883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0" algn="ctr" defTabSz="742883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00325" indent="0" algn="ctr" defTabSz="742883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71800" indent="0" algn="ctr" defTabSz="742883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ru-RU" sz="1200" dirty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6</a:t>
            </a:r>
            <a:r>
              <a:rPr lang="en-US" sz="1200" dirty="0" smtClean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 </a:t>
            </a:r>
            <a:r>
              <a:rPr lang="ru-RU" sz="1200" dirty="0" smtClean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/</a:t>
            </a:r>
            <a:r>
              <a:rPr lang="en-US" sz="1200" dirty="0" smtClean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 1</a:t>
            </a:r>
            <a:r>
              <a:rPr lang="ru-RU" sz="1200" dirty="0" smtClean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2</a:t>
            </a:r>
            <a:endParaRPr lang="ru-RU" sz="1200" dirty="0">
              <a:solidFill>
                <a:schemeClr val="bg1"/>
              </a:solidFill>
              <a:latin typeface="Rubik" panose="00000500000000000000" pitchFamily="2" charset="-79"/>
              <a:cs typeface="Rubik" panose="00000500000000000000" pitchFamily="2" charset="-79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19561" y="1400910"/>
            <a:ext cx="2699777" cy="2595161"/>
          </a:xfrm>
          <a:prstGeom prst="rect">
            <a:avLst/>
          </a:prstGeom>
        </p:spPr>
        <p:txBody>
          <a:bodyPr vert="horz" lIns="0" tIns="192024" rIns="0" bIns="0" rtlCol="0" anchor="b" anchorCtr="0">
            <a:noAutofit/>
          </a:bodyPr>
          <a:lstStyle>
            <a:lvl1pPr algn="ctr" defTabSz="742883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75" kern="1200" spc="-123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spc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Центры</a:t>
            </a:r>
          </a:p>
          <a:p>
            <a:pPr algn="l"/>
            <a:r>
              <a:rPr lang="ru-RU" sz="2400" spc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компетенций</a:t>
            </a:r>
          </a:p>
          <a:p>
            <a:pPr algn="l"/>
            <a:r>
              <a:rPr lang="ru-RU" sz="2400" spc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Ассоциации</a:t>
            </a:r>
            <a:r>
              <a:rPr lang="ru-RU" sz="2400" spc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l"/>
            <a:endParaRPr lang="ru-RU" sz="2400" spc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2400" spc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Трансфер технологий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0650" y="492401"/>
            <a:ext cx="689525" cy="75723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8542" y="1048103"/>
            <a:ext cx="838161" cy="838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289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01" y="3582"/>
            <a:ext cx="3098171" cy="754915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89869" y="2036423"/>
            <a:ext cx="7017105" cy="5392945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Международный центр экспорта и импорта (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МЦЭИ) является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структурным подразделением в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Ассоциации «РД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МНТС»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отвечающим за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содействие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предоставление полного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комплекса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услуг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экспортно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ориентированным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предприятиям Р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оссии 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зарубежному бизнесу,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 том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числе высокотехнологичным компаниям в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организации экспортно-импортной деятельности. </a:t>
            </a:r>
          </a:p>
          <a:p>
            <a:pPr algn="just">
              <a:spcBef>
                <a:spcPts val="0"/>
              </a:spcBef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МЦЭИ предусмотрены несколько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направлений. В частности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в сфере ответственности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международного подразделения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– услуги по ведению экспортной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 импортной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деятельности.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Региональное подразделение отвечает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за работу с экспортерами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 импортерами в регионах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подразделение развития и обучения —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за повышение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квалификации сотрудников предприятий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 различным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аспектами экспортной деятельности, таких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как логистика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таможенное оформление и управление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качеством клиентского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опыта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 smtClean="0">
              <a:solidFill>
                <a:srgbClr val="053C8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298" y="461688"/>
            <a:ext cx="2500501" cy="818665"/>
          </a:xfrm>
          <a:prstGeom prst="rect">
            <a:avLst/>
          </a:prstGeom>
        </p:spPr>
      </p:pic>
      <p:sp>
        <p:nvSpPr>
          <p:cNvPr id="14" name="Подзаголовок 2"/>
          <p:cNvSpPr txBox="1">
            <a:spLocks/>
          </p:cNvSpPr>
          <p:nvPr/>
        </p:nvSpPr>
        <p:spPr>
          <a:xfrm>
            <a:off x="1273643" y="6616631"/>
            <a:ext cx="856918" cy="81273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ctr" defTabSz="742883" rtl="0" eaLnBrk="1" latinLnBrk="0" hangingPunct="1">
              <a:lnSpc>
                <a:spcPct val="150000"/>
              </a:lnSpc>
              <a:spcBef>
                <a:spcPts val="813"/>
              </a:spcBef>
              <a:buFont typeface="Arial" panose="020B0604020202020204" pitchFamily="34" charset="0"/>
              <a:buNone/>
              <a:defRPr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1475" indent="0" algn="ctr" defTabSz="742883" rtl="0" eaLnBrk="1" latinLnBrk="0" hangingPunct="1">
              <a:lnSpc>
                <a:spcPct val="150000"/>
              </a:lnSpc>
              <a:spcBef>
                <a:spcPts val="405"/>
              </a:spcBef>
              <a:buFont typeface="Arial" panose="020B0604020202020204" pitchFamily="34" charset="0"/>
              <a:buNone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2950" indent="0" algn="ctr" defTabSz="742883" rtl="0" eaLnBrk="1" latinLnBrk="0" hangingPunct="1">
              <a:lnSpc>
                <a:spcPct val="150000"/>
              </a:lnSpc>
              <a:spcBef>
                <a:spcPts val="405"/>
              </a:spcBef>
              <a:buFont typeface="Arial" panose="020B0604020202020204" pitchFamily="34" charset="0"/>
              <a:buNone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14425" indent="0" algn="ctr" defTabSz="742883" rtl="0" eaLnBrk="1" latinLnBrk="0" hangingPunct="1">
              <a:lnSpc>
                <a:spcPct val="15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85900" indent="0" algn="ctr" defTabSz="742883" rtl="0" eaLnBrk="1" latinLnBrk="0" hangingPunct="1">
              <a:lnSpc>
                <a:spcPct val="15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 baseline="0">
                <a:solidFill>
                  <a:schemeClr val="tx1">
                    <a:alpha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57375" indent="0" algn="ctr" defTabSz="742883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0" algn="ctr" defTabSz="742883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00325" indent="0" algn="ctr" defTabSz="742883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71800" indent="0" algn="ctr" defTabSz="742883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ru-RU" sz="1200" dirty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7</a:t>
            </a:r>
            <a:r>
              <a:rPr lang="en-US" sz="1200" dirty="0" smtClean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 </a:t>
            </a:r>
            <a:r>
              <a:rPr lang="ru-RU" sz="1200" dirty="0" smtClean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/</a:t>
            </a:r>
            <a:r>
              <a:rPr lang="en-US" sz="1200" dirty="0" smtClean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 1</a:t>
            </a:r>
            <a:r>
              <a:rPr lang="ru-RU" sz="1200" dirty="0" smtClean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2</a:t>
            </a:r>
            <a:endParaRPr lang="ru-RU" sz="1200" dirty="0">
              <a:solidFill>
                <a:schemeClr val="bg1"/>
              </a:solidFill>
              <a:latin typeface="Rubik" panose="00000500000000000000" pitchFamily="2" charset="-79"/>
              <a:cs typeface="Rubik" panose="00000500000000000000" pitchFamily="2" charset="-79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391293" y="1594695"/>
            <a:ext cx="2699777" cy="2595161"/>
          </a:xfrm>
          <a:prstGeom prst="rect">
            <a:avLst/>
          </a:prstGeom>
        </p:spPr>
        <p:txBody>
          <a:bodyPr vert="horz" lIns="0" tIns="192024" rIns="0" bIns="0" rtlCol="0" anchor="b" anchorCtr="0">
            <a:noAutofit/>
          </a:bodyPr>
          <a:lstStyle>
            <a:lvl1pPr algn="ctr" defTabSz="742883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75" kern="1200" spc="-123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spc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Центры</a:t>
            </a:r>
          </a:p>
          <a:p>
            <a:pPr algn="l"/>
            <a:r>
              <a:rPr lang="ru-RU" sz="2400" spc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компетенций</a:t>
            </a:r>
          </a:p>
          <a:p>
            <a:pPr algn="l"/>
            <a:r>
              <a:rPr lang="ru-RU" sz="2400" spc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Ассоциации</a:t>
            </a:r>
            <a:r>
              <a:rPr lang="ru-RU" sz="2400" spc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l"/>
            <a:endParaRPr lang="ru-RU" sz="2400" spc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2400" spc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Экспортно-импортная деятельность</a:t>
            </a:r>
            <a:endParaRPr lang="ru-RU" sz="2400" spc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0650" y="492401"/>
            <a:ext cx="689525" cy="75723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1198" y="1042261"/>
            <a:ext cx="1028162" cy="102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90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01" y="3582"/>
            <a:ext cx="3098171" cy="754915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89870" y="2070929"/>
            <a:ext cx="6475012" cy="4329871"/>
          </a:xfrm>
        </p:spPr>
        <p:txBody>
          <a:bodyPr>
            <a:noAutofit/>
          </a:bodyPr>
          <a:lstStyle/>
          <a:p>
            <a:pPr lvl="0" algn="l">
              <a:lnSpc>
                <a:spcPct val="100000"/>
              </a:lnSpc>
              <a:buClr>
                <a:srgbClr val="FF0000"/>
              </a:buClr>
            </a:pPr>
            <a:endParaRPr lang="ru-RU" sz="2000" dirty="0" smtClean="0">
              <a:solidFill>
                <a:srgbClr val="053C8D"/>
              </a:solidFill>
              <a:latin typeface="Rubik" panose="00000500000000000000" pitchFamily="2" charset="-79"/>
              <a:cs typeface="Rubik" panose="00000500000000000000" pitchFamily="2" charset="-79"/>
            </a:endParaRPr>
          </a:p>
          <a:p>
            <a:pPr lvl="0" algn="just">
              <a:lnSpc>
                <a:spcPct val="100000"/>
              </a:lnSpc>
              <a:buClr>
                <a:srgbClr val="FF0000"/>
              </a:buClr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Международный центр делового и промышленного туризма – структурное подразделение Ассоциации «РД МНТС» координирующее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конгрессно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-выставочную деятельность и услуги по организации делового и промышленного международного туризма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00000"/>
              </a:lnSpc>
              <a:buClr>
                <a:srgbClr val="FF0000"/>
              </a:buClr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00000"/>
              </a:lnSpc>
              <a:buClr>
                <a:srgbClr val="FF0000"/>
              </a:buClr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функции Центра входит организация и проведение международных специализированных научно-технических выставок и деловых форумов государственного уровня, сопровождение российских и зарубежных предприятий в рамках взаимного участия в профессиональных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конгрессно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-выставочных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мероприятиях по линии научно-технического сотрудничества (бизнес-миссий) по всему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миру.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298" y="461688"/>
            <a:ext cx="2500501" cy="818665"/>
          </a:xfrm>
          <a:prstGeom prst="rect">
            <a:avLst/>
          </a:prstGeom>
        </p:spPr>
      </p:pic>
      <p:sp>
        <p:nvSpPr>
          <p:cNvPr id="14" name="Подзаголовок 2"/>
          <p:cNvSpPr txBox="1">
            <a:spLocks/>
          </p:cNvSpPr>
          <p:nvPr/>
        </p:nvSpPr>
        <p:spPr>
          <a:xfrm>
            <a:off x="1273643" y="6616631"/>
            <a:ext cx="856918" cy="81273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ctr" defTabSz="742883" rtl="0" eaLnBrk="1" latinLnBrk="0" hangingPunct="1">
              <a:lnSpc>
                <a:spcPct val="150000"/>
              </a:lnSpc>
              <a:spcBef>
                <a:spcPts val="813"/>
              </a:spcBef>
              <a:buFont typeface="Arial" panose="020B0604020202020204" pitchFamily="34" charset="0"/>
              <a:buNone/>
              <a:defRPr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1475" indent="0" algn="ctr" defTabSz="742883" rtl="0" eaLnBrk="1" latinLnBrk="0" hangingPunct="1">
              <a:lnSpc>
                <a:spcPct val="150000"/>
              </a:lnSpc>
              <a:spcBef>
                <a:spcPts val="405"/>
              </a:spcBef>
              <a:buFont typeface="Arial" panose="020B0604020202020204" pitchFamily="34" charset="0"/>
              <a:buNone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2950" indent="0" algn="ctr" defTabSz="742883" rtl="0" eaLnBrk="1" latinLnBrk="0" hangingPunct="1">
              <a:lnSpc>
                <a:spcPct val="150000"/>
              </a:lnSpc>
              <a:spcBef>
                <a:spcPts val="405"/>
              </a:spcBef>
              <a:buFont typeface="Arial" panose="020B0604020202020204" pitchFamily="34" charset="0"/>
              <a:buNone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14425" indent="0" algn="ctr" defTabSz="742883" rtl="0" eaLnBrk="1" latinLnBrk="0" hangingPunct="1">
              <a:lnSpc>
                <a:spcPct val="15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85900" indent="0" algn="ctr" defTabSz="742883" rtl="0" eaLnBrk="1" latinLnBrk="0" hangingPunct="1">
              <a:lnSpc>
                <a:spcPct val="15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 baseline="0">
                <a:solidFill>
                  <a:schemeClr val="tx1">
                    <a:alpha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57375" indent="0" algn="ctr" defTabSz="742883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0" algn="ctr" defTabSz="742883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00325" indent="0" algn="ctr" defTabSz="742883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71800" indent="0" algn="ctr" defTabSz="742883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ru-RU" sz="1200" dirty="0" smtClean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8</a:t>
            </a:r>
            <a:r>
              <a:rPr lang="en-US" sz="1200" dirty="0" smtClean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 </a:t>
            </a:r>
            <a:r>
              <a:rPr lang="ru-RU" sz="1200" dirty="0" smtClean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/</a:t>
            </a:r>
            <a:r>
              <a:rPr lang="en-US" sz="1200" dirty="0" smtClean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 1</a:t>
            </a:r>
            <a:r>
              <a:rPr lang="ru-RU" sz="1200" dirty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2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391293" y="1556595"/>
            <a:ext cx="2699777" cy="2595161"/>
          </a:xfrm>
          <a:prstGeom prst="rect">
            <a:avLst/>
          </a:prstGeom>
        </p:spPr>
        <p:txBody>
          <a:bodyPr vert="horz" lIns="0" tIns="192024" rIns="0" bIns="0" rtlCol="0" anchor="b" anchorCtr="0">
            <a:noAutofit/>
          </a:bodyPr>
          <a:lstStyle>
            <a:lvl1pPr algn="ctr" defTabSz="742883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75" kern="1200" spc="-123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spc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Центры</a:t>
            </a:r>
          </a:p>
          <a:p>
            <a:pPr algn="l"/>
            <a:r>
              <a:rPr lang="ru-RU" sz="2400" spc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компетенций</a:t>
            </a:r>
          </a:p>
          <a:p>
            <a:pPr algn="l"/>
            <a:r>
              <a:rPr lang="ru-RU" sz="2400" spc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Ассоциации</a:t>
            </a:r>
            <a:r>
              <a:rPr lang="ru-RU" sz="2400" spc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l"/>
            <a:endParaRPr lang="ru-RU" sz="2400" spc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2400" spc="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Конгрессно</a:t>
            </a:r>
            <a:r>
              <a:rPr lang="ru-RU" sz="2400" spc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-выставочная</a:t>
            </a:r>
            <a:endParaRPr lang="ru-RU" sz="2400" spc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2400" spc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z="2400" spc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еятельность</a:t>
            </a:r>
            <a:r>
              <a:rPr lang="en-US" sz="2400" spc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spc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деловой туризм</a:t>
            </a:r>
            <a:endParaRPr lang="ru-RU" sz="2400" spc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0650" y="492401"/>
            <a:ext cx="689525" cy="75723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1198" y="1042261"/>
            <a:ext cx="1028162" cy="102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785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01" y="3582"/>
            <a:ext cx="3098171" cy="754915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89870" y="1847509"/>
            <a:ext cx="6506185" cy="4253496"/>
          </a:xfrm>
        </p:spPr>
        <p:txBody>
          <a:bodyPr>
            <a:noAutofit/>
          </a:bodyPr>
          <a:lstStyle/>
          <a:p>
            <a:pPr lvl="0" algn="l">
              <a:lnSpc>
                <a:spcPct val="100000"/>
              </a:lnSpc>
              <a:buClr>
                <a:srgbClr val="FF0000"/>
              </a:buClr>
            </a:pPr>
            <a:endParaRPr lang="ru-RU" sz="1800" dirty="0" smtClean="0">
              <a:solidFill>
                <a:srgbClr val="053C8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00000"/>
              </a:lnSpc>
              <a:buClr>
                <a:srgbClr val="FF0000"/>
              </a:buClr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Международный учебный центр «РД МНТС»(МУЦ) - является образовательным центром Ассоциации «РД МНТС». </a:t>
            </a:r>
            <a:endParaRPr lang="ru-RU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00000"/>
              </a:lnSpc>
              <a:buClr>
                <a:srgbClr val="FF0000"/>
              </a:buClr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Учебные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программы МУЦ ориентированы на российских и иностранных специалистов высшего и среднего звена для повышения квалификации, а также на иностранных студентов и специалистов, заинтересованных в получении дополнительного образования на территории России. </a:t>
            </a:r>
            <a:endParaRPr lang="ru-RU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00000"/>
              </a:lnSpc>
              <a:buClr>
                <a:srgbClr val="FF0000"/>
              </a:buClr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Широкий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перечень программ дополнительного образования и повышения квалификации для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специалистов международников и специалистов отвечающих за направления экспорта и импорта на предприятиях. </a:t>
            </a:r>
          </a:p>
          <a:p>
            <a:pPr lvl="0" algn="just">
              <a:lnSpc>
                <a:spcPct val="100000"/>
              </a:lnSpc>
              <a:buClr>
                <a:srgbClr val="FF0000"/>
              </a:buClr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Лицензия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на осуществление образовательной деятельности (ДПО): № 040330 от 12 сентября 2019г. </a:t>
            </a:r>
            <a:endParaRPr lang="ru-RU" sz="18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298" y="461688"/>
            <a:ext cx="2500501" cy="818665"/>
          </a:xfrm>
          <a:prstGeom prst="rect">
            <a:avLst/>
          </a:prstGeom>
        </p:spPr>
      </p:pic>
      <p:sp>
        <p:nvSpPr>
          <p:cNvPr id="14" name="Подзаголовок 2"/>
          <p:cNvSpPr txBox="1">
            <a:spLocks/>
          </p:cNvSpPr>
          <p:nvPr/>
        </p:nvSpPr>
        <p:spPr>
          <a:xfrm>
            <a:off x="1273643" y="6616631"/>
            <a:ext cx="856918" cy="81273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ctr" defTabSz="742883" rtl="0" eaLnBrk="1" latinLnBrk="0" hangingPunct="1">
              <a:lnSpc>
                <a:spcPct val="150000"/>
              </a:lnSpc>
              <a:spcBef>
                <a:spcPts val="813"/>
              </a:spcBef>
              <a:buFont typeface="Arial" panose="020B0604020202020204" pitchFamily="34" charset="0"/>
              <a:buNone/>
              <a:defRPr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1475" indent="0" algn="ctr" defTabSz="742883" rtl="0" eaLnBrk="1" latinLnBrk="0" hangingPunct="1">
              <a:lnSpc>
                <a:spcPct val="150000"/>
              </a:lnSpc>
              <a:spcBef>
                <a:spcPts val="405"/>
              </a:spcBef>
              <a:buFont typeface="Arial" panose="020B0604020202020204" pitchFamily="34" charset="0"/>
              <a:buNone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2950" indent="0" algn="ctr" defTabSz="742883" rtl="0" eaLnBrk="1" latinLnBrk="0" hangingPunct="1">
              <a:lnSpc>
                <a:spcPct val="150000"/>
              </a:lnSpc>
              <a:spcBef>
                <a:spcPts val="405"/>
              </a:spcBef>
              <a:buFont typeface="Arial" panose="020B0604020202020204" pitchFamily="34" charset="0"/>
              <a:buNone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14425" indent="0" algn="ctr" defTabSz="742883" rtl="0" eaLnBrk="1" latinLnBrk="0" hangingPunct="1">
              <a:lnSpc>
                <a:spcPct val="15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85900" indent="0" algn="ctr" defTabSz="742883" rtl="0" eaLnBrk="1" latinLnBrk="0" hangingPunct="1">
              <a:lnSpc>
                <a:spcPct val="15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 baseline="0">
                <a:solidFill>
                  <a:schemeClr val="tx1">
                    <a:alpha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57375" indent="0" algn="ctr" defTabSz="742883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0" algn="ctr" defTabSz="742883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00325" indent="0" algn="ctr" defTabSz="742883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71800" indent="0" algn="ctr" defTabSz="742883" rtl="0" eaLnBrk="1" latinLnBrk="0" hangingPunct="1">
              <a:lnSpc>
                <a:spcPct val="90000"/>
              </a:lnSpc>
              <a:spcBef>
                <a:spcPts val="405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ru-RU" sz="1200" dirty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9</a:t>
            </a:r>
            <a:r>
              <a:rPr lang="en-US" sz="1200" dirty="0" smtClean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 </a:t>
            </a:r>
            <a:r>
              <a:rPr lang="ru-RU" sz="1200" dirty="0" smtClean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/</a:t>
            </a:r>
            <a:r>
              <a:rPr lang="en-US" sz="1200" dirty="0" smtClean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 1</a:t>
            </a:r>
            <a:r>
              <a:rPr lang="ru-RU" sz="1200" dirty="0">
                <a:solidFill>
                  <a:schemeClr val="bg1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2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05298" y="1517120"/>
            <a:ext cx="2699777" cy="2595161"/>
          </a:xfrm>
          <a:prstGeom prst="rect">
            <a:avLst/>
          </a:prstGeom>
        </p:spPr>
        <p:txBody>
          <a:bodyPr vert="horz" lIns="0" tIns="192024" rIns="0" bIns="0" rtlCol="0" anchor="b" anchorCtr="0">
            <a:noAutofit/>
          </a:bodyPr>
          <a:lstStyle>
            <a:lvl1pPr algn="ctr" defTabSz="742883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75" kern="1200" spc="-123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350" spc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Центры</a:t>
            </a:r>
          </a:p>
          <a:p>
            <a:pPr algn="l"/>
            <a:r>
              <a:rPr lang="ru-RU" sz="2350" spc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компетенций</a:t>
            </a:r>
          </a:p>
          <a:p>
            <a:pPr algn="l"/>
            <a:r>
              <a:rPr lang="ru-RU" sz="2350" spc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Ассоциации</a:t>
            </a:r>
            <a:r>
              <a:rPr lang="ru-RU" sz="2350" spc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l"/>
            <a:endParaRPr lang="ru-RU" sz="2350" spc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2350" spc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Образовательная</a:t>
            </a:r>
          </a:p>
          <a:p>
            <a:pPr algn="l"/>
            <a:r>
              <a:rPr lang="ru-RU" sz="2350" spc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деятельность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9870" y="1296532"/>
            <a:ext cx="907191" cy="90763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00650" y="492401"/>
            <a:ext cx="689525" cy="75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90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1_Menu Slides">
  <a:themeElements>
    <a:clrScheme name="BRONX_05">
      <a:dk1>
        <a:sysClr val="windowText" lastClr="000000"/>
      </a:dk1>
      <a:lt1>
        <a:sysClr val="window" lastClr="FFFFFF"/>
      </a:lt1>
      <a:dk2>
        <a:srgbClr val="8A8A9B"/>
      </a:dk2>
      <a:lt2>
        <a:srgbClr val="E7E7EB"/>
      </a:lt2>
      <a:accent1>
        <a:srgbClr val="7900DF"/>
      </a:accent1>
      <a:accent2>
        <a:srgbClr val="FF154C"/>
      </a:accent2>
      <a:accent3>
        <a:srgbClr val="D50984"/>
      </a:accent3>
      <a:accent4>
        <a:srgbClr val="FF6000"/>
      </a:accent4>
      <a:accent5>
        <a:srgbClr val="101A2E"/>
      </a:accent5>
      <a:accent6>
        <a:srgbClr val="AC25FF"/>
      </a:accent6>
      <a:hlink>
        <a:srgbClr val="F833A5"/>
      </a:hlink>
      <a:folHlink>
        <a:srgbClr val="BFBFBF"/>
      </a:folHlink>
    </a:clrScheme>
    <a:fontScheme name="Roboto_PT Sans">
      <a:majorFont>
        <a:latin typeface="Roboto Black"/>
        <a:ea typeface=""/>
        <a:cs typeface=""/>
      </a:majorFont>
      <a:minorFont>
        <a:latin typeface="PT San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Bone_Main_Theme" id="{984CA928-AC55-48D1-A2CF-EFEF96F6FFC2}" vid="{10C4037B-0339-4D19-8E02-D5EA7933CD33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11233</TotalTime>
  <Words>1373</Words>
  <Application>Microsoft Office PowerPoint</Application>
  <PresentationFormat>Произвольный</PresentationFormat>
  <Paragraphs>104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PT Sans</vt:lpstr>
      <vt:lpstr>Roboto Black</vt:lpstr>
      <vt:lpstr>Rubik</vt:lpstr>
      <vt:lpstr>Times New Roman</vt:lpstr>
      <vt:lpstr>01_Menu Slides</vt:lpstr>
      <vt:lpstr>Презентация</vt:lpstr>
      <vt:lpstr>Об Ассоциации</vt:lpstr>
      <vt:lpstr>Презентация PowerPoint</vt:lpstr>
      <vt:lpstr>Об Ассоциации</vt:lpstr>
      <vt:lpstr>Цели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Контакты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- Ассоциация «Российский дом международного научно-технического сотрудничества»</dc:title>
  <dc:creator>1</dc:creator>
  <cp:lastModifiedBy>1</cp:lastModifiedBy>
  <cp:revision>1502</cp:revision>
  <dcterms:created xsi:type="dcterms:W3CDTF">2016-08-03T18:01:43Z</dcterms:created>
  <dcterms:modified xsi:type="dcterms:W3CDTF">2020-08-03T16:11:19Z</dcterms:modified>
</cp:coreProperties>
</file>