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1414" r:id="rId2"/>
    <p:sldId id="1578" r:id="rId3"/>
    <p:sldId id="1568" r:id="rId4"/>
    <p:sldId id="1562" r:id="rId5"/>
    <p:sldId id="1575" r:id="rId6"/>
    <p:sldId id="1579" r:id="rId7"/>
    <p:sldId id="1572" r:id="rId8"/>
    <p:sldId id="1577" r:id="rId9"/>
    <p:sldId id="1430" r:id="rId10"/>
    <p:sldId id="1463" r:id="rId11"/>
    <p:sldId id="1580" r:id="rId12"/>
    <p:sldId id="1570" r:id="rId13"/>
    <p:sldId id="1571" r:id="rId14"/>
    <p:sldId id="1574" r:id="rId15"/>
    <p:sldId id="1563" r:id="rId16"/>
    <p:sldId id="1565" r:id="rId17"/>
    <p:sldId id="1569" r:id="rId18"/>
    <p:sldId id="1573" r:id="rId19"/>
    <p:sldId id="1596" r:id="rId20"/>
    <p:sldId id="1581" r:id="rId21"/>
    <p:sldId id="1582" r:id="rId22"/>
    <p:sldId id="1583" r:id="rId23"/>
    <p:sldId id="1584" r:id="rId24"/>
    <p:sldId id="1585" r:id="rId25"/>
    <p:sldId id="1586" r:id="rId26"/>
    <p:sldId id="1587" r:id="rId27"/>
    <p:sldId id="1588" r:id="rId28"/>
    <p:sldId id="1589" r:id="rId29"/>
    <p:sldId id="1590" r:id="rId30"/>
    <p:sldId id="1591" r:id="rId31"/>
    <p:sldId id="1592" r:id="rId32"/>
    <p:sldId id="1593" r:id="rId33"/>
    <p:sldId id="1594" r:id="rId34"/>
    <p:sldId id="1595" r:id="rId35"/>
    <p:sldId id="1520" r:id="rId36"/>
  </p:sldIdLst>
  <p:sldSz cx="9144000" cy="6858000" type="screen4x3"/>
  <p:notesSz cx="6805613" cy="99441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6901" autoAdjust="0"/>
    <p:restoredTop sz="94891" autoAdjust="0"/>
  </p:normalViewPr>
  <p:slideViewPr>
    <p:cSldViewPr>
      <p:cViewPr>
        <p:scale>
          <a:sx n="119" d="100"/>
          <a:sy n="119" d="100"/>
        </p:scale>
        <p:origin x="-1404" y="-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30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/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575" cy="498475"/>
          </a:xfrm>
          <a:prstGeom prst="rect">
            <a:avLst/>
          </a:prstGeom>
        </p:spPr>
        <p:txBody>
          <a:bodyPr vert="horz" lIns="91692" tIns="45848" rIns="91692" bIns="45848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>
            <a:extLst/>
          </p:cNvPr>
          <p:cNvSpPr>
            <a:spLocks noGrp="1"/>
          </p:cNvSpPr>
          <p:nvPr>
            <p:ph type="dt" idx="1"/>
          </p:nvPr>
        </p:nvSpPr>
        <p:spPr>
          <a:xfrm>
            <a:off x="3854451" y="0"/>
            <a:ext cx="2949575" cy="498475"/>
          </a:xfrm>
          <a:prstGeom prst="rect">
            <a:avLst/>
          </a:prstGeom>
        </p:spPr>
        <p:txBody>
          <a:bodyPr vert="horz" wrap="square" lIns="91692" tIns="45848" rIns="91692" bIns="4584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C034EE1-27B0-4531-B021-E07C59EC7D0B}" type="datetimeFigureOut">
              <a:rPr lang="ru-RU" altLang="ru-RU"/>
              <a:pPr>
                <a:defRPr/>
              </a:pPr>
              <a:t>27.11.2020</a:t>
            </a:fld>
            <a:endParaRPr lang="ru-RU" altLang="ru-RU"/>
          </a:p>
        </p:txBody>
      </p:sp>
      <p:sp>
        <p:nvSpPr>
          <p:cNvPr id="4" name="Образ слайда 3">
            <a:extLst/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7713"/>
            <a:ext cx="4973637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692" tIns="45848" rIns="91692" bIns="45848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>
            <a:extLst/>
          </p:cNvPr>
          <p:cNvSpPr>
            <a:spLocks noGrp="1"/>
          </p:cNvSpPr>
          <p:nvPr>
            <p:ph type="body" sz="quarter" idx="3"/>
          </p:nvPr>
        </p:nvSpPr>
        <p:spPr>
          <a:xfrm>
            <a:off x="679451" y="4725989"/>
            <a:ext cx="5446713" cy="4471987"/>
          </a:xfrm>
          <a:prstGeom prst="rect">
            <a:avLst/>
          </a:prstGeom>
        </p:spPr>
        <p:txBody>
          <a:bodyPr vert="horz" wrap="square" lIns="91692" tIns="45848" rIns="91692" bIns="4584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6" name="Нижний колонтитул 5">
            <a:extLst/>
          </p:cNvPr>
          <p:cNvSpPr>
            <a:spLocks noGrp="1"/>
          </p:cNvSpPr>
          <p:nvPr>
            <p:ph type="ftr" sz="quarter" idx="4"/>
          </p:nvPr>
        </p:nvSpPr>
        <p:spPr>
          <a:xfrm>
            <a:off x="1" y="9444038"/>
            <a:ext cx="2949575" cy="498475"/>
          </a:xfrm>
          <a:prstGeom prst="rect">
            <a:avLst/>
          </a:prstGeom>
        </p:spPr>
        <p:txBody>
          <a:bodyPr vert="horz" lIns="91692" tIns="45848" rIns="91692" bIns="45848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/>
          </p:cNvPr>
          <p:cNvSpPr>
            <a:spLocks noGrp="1"/>
          </p:cNvSpPr>
          <p:nvPr>
            <p:ph type="sldNum" sz="quarter" idx="5"/>
          </p:nvPr>
        </p:nvSpPr>
        <p:spPr>
          <a:xfrm>
            <a:off x="3854451" y="9444038"/>
            <a:ext cx="2949575" cy="498475"/>
          </a:xfrm>
          <a:prstGeom prst="rect">
            <a:avLst/>
          </a:prstGeom>
        </p:spPr>
        <p:txBody>
          <a:bodyPr vert="horz" wrap="square" lIns="91692" tIns="45848" rIns="91692" bIns="4584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22D52C58-1099-46A8-A05B-2C45499FD392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803604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Arial" charset="0"/>
        <a:cs typeface="Arial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Arial" charset="0"/>
        <a:cs typeface="Arial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Arial" charset="0"/>
        <a:cs typeface="Arial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Arial" charset="0"/>
        <a:cs typeface="Arial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Arial" charset="0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>
              <a:cs typeface="Arial" charset="0"/>
            </a:endParaRPr>
          </a:p>
        </p:txBody>
      </p:sp>
      <p:sp>
        <p:nvSpPr>
          <p:cNvPr id="4608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874" indent="-285721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2883" indent="-228576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036" indent="-228576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189" indent="-228576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343" indent="-22857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496" indent="-22857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8649" indent="-22857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5802" indent="-22857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fld id="{938A62B2-BEDC-4370-BB7B-A5A3EE76004D}" type="slidenum">
              <a:rPr lang="ru-RU" altLang="ru-RU" smtClean="0"/>
              <a:pPr/>
              <a:t>3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34876830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3BD0CFA-2877-426C-B2F0-582F9B09A3D0}" type="slidenum">
              <a:rPr lang="ru-RU"/>
              <a:pPr/>
              <a:t>14</a:t>
            </a:fld>
            <a:endParaRPr lang="ru-RU" dirty="0"/>
          </a:p>
        </p:txBody>
      </p:sp>
      <p:sp>
        <p:nvSpPr>
          <p:cNvPr id="10342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15988" y="747713"/>
            <a:ext cx="4973637" cy="37306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342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450" y="4725988"/>
            <a:ext cx="5446713" cy="447198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9pPr>
          </a:lstStyle>
          <a:p>
            <a:pPr marL="215900" indent="-214313" eaLnBrk="1">
              <a:spcBef>
                <a:spcPct val="0"/>
              </a:spcBef>
            </a:pPr>
            <a:endParaRPr lang="ru-RU" sz="2000" dirty="0">
              <a:latin typeface="Arial" charset="0"/>
              <a:ea typeface="Microsoft YaHei" charset="-122"/>
            </a:endParaRPr>
          </a:p>
        </p:txBody>
      </p:sp>
      <p:sp>
        <p:nvSpPr>
          <p:cNvPr id="103427" name="Text Box 3"/>
          <p:cNvSpPr txBox="1">
            <a:spLocks noChangeArrowheads="1"/>
          </p:cNvSpPr>
          <p:nvPr/>
        </p:nvSpPr>
        <p:spPr bwMode="auto">
          <a:xfrm>
            <a:off x="3854450" y="9444038"/>
            <a:ext cx="2949575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>
              <a:lnSpc>
                <a:spcPct val="100000"/>
              </a:lnSpc>
            </a:pPr>
            <a:fld id="{A8601429-87ED-47AC-90F0-FD331AE73169}" type="slidenum">
              <a:rPr lang="ru-RU" sz="1400">
                <a:latin typeface="Calibri" pitchFamily="32" charset="0"/>
              </a:rPr>
              <a:pPr>
                <a:lnSpc>
                  <a:spcPct val="100000"/>
                </a:lnSpc>
              </a:pPr>
              <a:t>14</a:t>
            </a:fld>
            <a:endParaRPr lang="ru-RU" sz="1400" dirty="0">
              <a:latin typeface="Calibri" pitchFamily="3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7457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3BD0CFA-2877-426C-B2F0-582F9B09A3D0}" type="slidenum">
              <a:rPr lang="ru-RU"/>
              <a:pPr/>
              <a:t>15</a:t>
            </a:fld>
            <a:endParaRPr lang="ru-RU" dirty="0"/>
          </a:p>
        </p:txBody>
      </p:sp>
      <p:sp>
        <p:nvSpPr>
          <p:cNvPr id="10342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15988" y="747713"/>
            <a:ext cx="4973637" cy="37306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342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450" y="4725988"/>
            <a:ext cx="5446713" cy="447198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9pPr>
          </a:lstStyle>
          <a:p>
            <a:pPr marL="215900" indent="-214313" eaLnBrk="1">
              <a:spcBef>
                <a:spcPct val="0"/>
              </a:spcBef>
            </a:pPr>
            <a:endParaRPr lang="ru-RU" sz="2000" dirty="0">
              <a:latin typeface="Arial" charset="0"/>
              <a:ea typeface="Microsoft YaHei" charset="-122"/>
            </a:endParaRPr>
          </a:p>
        </p:txBody>
      </p:sp>
      <p:sp>
        <p:nvSpPr>
          <p:cNvPr id="103427" name="Text Box 3"/>
          <p:cNvSpPr txBox="1">
            <a:spLocks noChangeArrowheads="1"/>
          </p:cNvSpPr>
          <p:nvPr/>
        </p:nvSpPr>
        <p:spPr bwMode="auto">
          <a:xfrm>
            <a:off x="3854450" y="9444038"/>
            <a:ext cx="2949575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>
              <a:lnSpc>
                <a:spcPct val="100000"/>
              </a:lnSpc>
            </a:pPr>
            <a:fld id="{A8601429-87ED-47AC-90F0-FD331AE73169}" type="slidenum">
              <a:rPr lang="ru-RU" sz="1400">
                <a:latin typeface="Calibri" pitchFamily="32" charset="0"/>
              </a:rPr>
              <a:pPr>
                <a:lnSpc>
                  <a:spcPct val="100000"/>
                </a:lnSpc>
              </a:pPr>
              <a:t>15</a:t>
            </a:fld>
            <a:endParaRPr lang="ru-RU" sz="1400" dirty="0">
              <a:latin typeface="Calibri" pitchFamily="3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35071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1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dirty="0" smtClean="0">
              <a:cs typeface="Arial" charset="0"/>
            </a:endParaRPr>
          </a:p>
        </p:txBody>
      </p:sp>
      <p:sp>
        <p:nvSpPr>
          <p:cNvPr id="6042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874" indent="-285721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2883" indent="-228576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036" indent="-228576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189" indent="-228576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343" indent="-22857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496" indent="-22857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8649" indent="-22857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5802" indent="-22857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fld id="{296F5340-D845-4FA2-9607-8B4E6FF6614A}" type="slidenum">
              <a:rPr lang="ru-RU" altLang="ru-RU" smtClean="0"/>
              <a:pPr/>
              <a:t>16</a:t>
            </a:fld>
            <a:endParaRPr lang="ru-RU" altLang="ru-RU" dirty="0" smtClean="0"/>
          </a:p>
        </p:txBody>
      </p:sp>
    </p:spTree>
    <p:extLst>
      <p:ext uri="{BB962C8B-B14F-4D97-AF65-F5344CB8AC3E}">
        <p14:creationId xmlns:p14="http://schemas.microsoft.com/office/powerpoint/2010/main" val="12905910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19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dirty="0" smtClean="0">
              <a:cs typeface="Arial" charset="0"/>
            </a:endParaRPr>
          </a:p>
        </p:txBody>
      </p:sp>
      <p:sp>
        <p:nvSpPr>
          <p:cNvPr id="6042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874" indent="-285721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2883" indent="-228576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036" indent="-228576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189" indent="-228576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343" indent="-22857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496" indent="-22857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8649" indent="-22857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5802" indent="-22857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fld id="{296F5340-D845-4FA2-9607-8B4E6FF6614A}" type="slidenum">
              <a:rPr lang="ru-RU" altLang="ru-RU" smtClean="0"/>
              <a:pPr/>
              <a:t>17</a:t>
            </a:fld>
            <a:endParaRPr lang="ru-RU" altLang="ru-RU" dirty="0" smtClean="0"/>
          </a:p>
        </p:txBody>
      </p:sp>
    </p:spTree>
    <p:extLst>
      <p:ext uri="{BB962C8B-B14F-4D97-AF65-F5344CB8AC3E}">
        <p14:creationId xmlns:p14="http://schemas.microsoft.com/office/powerpoint/2010/main" val="22144870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>
              <a:cs typeface="Arial" charset="0"/>
            </a:endParaRPr>
          </a:p>
        </p:txBody>
      </p:sp>
      <p:sp>
        <p:nvSpPr>
          <p:cNvPr id="4608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fld id="{938A62B2-BEDC-4370-BB7B-A5A3EE76004D}" type="slidenum">
              <a:rPr lang="ru-RU" altLang="ru-RU" smtClean="0"/>
              <a:pPr/>
              <a:t>20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333824146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D52C58-1099-46A8-A05B-2C45499FD392}" type="slidenum">
              <a:rPr lang="ru-RU" altLang="ru-RU" smtClean="0"/>
              <a:pPr>
                <a:defRPr/>
              </a:pPr>
              <a:t>27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390975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9048231D-1B8B-4C44-875D-1E60C9FC545D}" type="slidenum">
              <a:rPr lang="ru-RU"/>
              <a:pPr/>
              <a:t>4</a:t>
            </a:fld>
            <a:endParaRPr lang="ru-RU"/>
          </a:p>
        </p:txBody>
      </p:sp>
      <p:sp>
        <p:nvSpPr>
          <p:cNvPr id="14336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15988" y="747713"/>
            <a:ext cx="4973637" cy="37306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4336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450" y="4725988"/>
            <a:ext cx="5446713" cy="447198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9pPr>
          </a:lstStyle>
          <a:p>
            <a:pPr marL="215900" indent="-214313" eaLnBrk="1">
              <a:spcBef>
                <a:spcPct val="0"/>
              </a:spcBef>
            </a:pPr>
            <a:endParaRPr lang="ru-RU" sz="2000">
              <a:latin typeface="Arial" charset="0"/>
              <a:ea typeface="Microsoft YaHei" charset="-122"/>
            </a:endParaRPr>
          </a:p>
        </p:txBody>
      </p:sp>
      <p:sp>
        <p:nvSpPr>
          <p:cNvPr id="143363" name="Text Box 3"/>
          <p:cNvSpPr txBox="1">
            <a:spLocks noChangeArrowheads="1"/>
          </p:cNvSpPr>
          <p:nvPr/>
        </p:nvSpPr>
        <p:spPr bwMode="auto">
          <a:xfrm>
            <a:off x="3854450" y="9444038"/>
            <a:ext cx="2949575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>
              <a:lnSpc>
                <a:spcPct val="100000"/>
              </a:lnSpc>
            </a:pPr>
            <a:fld id="{EDD13C82-112E-43AF-9476-FD9E9FABC10A}" type="slidenum">
              <a:rPr lang="ru-RU" sz="1400">
                <a:latin typeface="Calibri" pitchFamily="32" charset="0"/>
              </a:rPr>
              <a:pPr>
                <a:lnSpc>
                  <a:spcPct val="100000"/>
                </a:lnSpc>
              </a:pPr>
              <a:t>4</a:t>
            </a:fld>
            <a:endParaRPr lang="ru-RU" sz="1400">
              <a:latin typeface="Calibri" pitchFamily="3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9177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3BD0CFA-2877-426C-B2F0-582F9B09A3D0}" type="slidenum">
              <a:rPr lang="ru-RU"/>
              <a:pPr/>
              <a:t>5</a:t>
            </a:fld>
            <a:endParaRPr lang="ru-RU"/>
          </a:p>
        </p:txBody>
      </p:sp>
      <p:sp>
        <p:nvSpPr>
          <p:cNvPr id="10342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15988" y="747713"/>
            <a:ext cx="4973637" cy="37306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342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450" y="4725988"/>
            <a:ext cx="5446713" cy="447198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9pPr>
          </a:lstStyle>
          <a:p>
            <a:pPr marL="215900" indent="-214313" eaLnBrk="1">
              <a:spcBef>
                <a:spcPct val="0"/>
              </a:spcBef>
            </a:pPr>
            <a:endParaRPr lang="ru-RU" sz="2000">
              <a:latin typeface="Arial" charset="0"/>
              <a:ea typeface="Microsoft YaHei" charset="-122"/>
            </a:endParaRPr>
          </a:p>
        </p:txBody>
      </p:sp>
      <p:sp>
        <p:nvSpPr>
          <p:cNvPr id="103427" name="Text Box 3"/>
          <p:cNvSpPr txBox="1">
            <a:spLocks noChangeArrowheads="1"/>
          </p:cNvSpPr>
          <p:nvPr/>
        </p:nvSpPr>
        <p:spPr bwMode="auto">
          <a:xfrm>
            <a:off x="3854450" y="9444038"/>
            <a:ext cx="2949575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>
              <a:lnSpc>
                <a:spcPct val="100000"/>
              </a:lnSpc>
            </a:pPr>
            <a:fld id="{A8601429-87ED-47AC-90F0-FD331AE73169}" type="slidenum">
              <a:rPr lang="ru-RU" sz="1400">
                <a:latin typeface="Calibri" pitchFamily="32" charset="0"/>
              </a:rPr>
              <a:pPr>
                <a:lnSpc>
                  <a:spcPct val="100000"/>
                </a:lnSpc>
              </a:pPr>
              <a:t>5</a:t>
            </a:fld>
            <a:endParaRPr lang="ru-RU" sz="1400">
              <a:latin typeface="Calibri" pitchFamily="3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97429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3BD0CFA-2877-426C-B2F0-582F9B09A3D0}" type="slidenum">
              <a:rPr lang="ru-RU"/>
              <a:pPr/>
              <a:t>7</a:t>
            </a:fld>
            <a:endParaRPr lang="ru-RU"/>
          </a:p>
        </p:txBody>
      </p:sp>
      <p:sp>
        <p:nvSpPr>
          <p:cNvPr id="10342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15988" y="747713"/>
            <a:ext cx="4973637" cy="37306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342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450" y="4725988"/>
            <a:ext cx="5446713" cy="447198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9pPr>
          </a:lstStyle>
          <a:p>
            <a:pPr marL="215900" indent="-214313" eaLnBrk="1">
              <a:spcBef>
                <a:spcPct val="0"/>
              </a:spcBef>
            </a:pPr>
            <a:endParaRPr lang="ru-RU" sz="2000">
              <a:latin typeface="Arial" charset="0"/>
              <a:ea typeface="Microsoft YaHei" charset="-122"/>
            </a:endParaRPr>
          </a:p>
        </p:txBody>
      </p:sp>
      <p:sp>
        <p:nvSpPr>
          <p:cNvPr id="103427" name="Text Box 3"/>
          <p:cNvSpPr txBox="1">
            <a:spLocks noChangeArrowheads="1"/>
          </p:cNvSpPr>
          <p:nvPr/>
        </p:nvSpPr>
        <p:spPr bwMode="auto">
          <a:xfrm>
            <a:off x="3854450" y="9444038"/>
            <a:ext cx="2949575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>
              <a:lnSpc>
                <a:spcPct val="100000"/>
              </a:lnSpc>
            </a:pPr>
            <a:fld id="{A8601429-87ED-47AC-90F0-FD331AE73169}" type="slidenum">
              <a:rPr lang="ru-RU" sz="1400">
                <a:latin typeface="Calibri" pitchFamily="32" charset="0"/>
              </a:rPr>
              <a:pPr>
                <a:lnSpc>
                  <a:spcPct val="100000"/>
                </a:lnSpc>
              </a:pPr>
              <a:t>7</a:t>
            </a:fld>
            <a:endParaRPr lang="ru-RU" sz="1400">
              <a:latin typeface="Calibri" pitchFamily="3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02496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3BD0CFA-2877-426C-B2F0-582F9B09A3D0}" type="slidenum">
              <a:rPr lang="ru-RU"/>
              <a:pPr/>
              <a:t>8</a:t>
            </a:fld>
            <a:endParaRPr lang="ru-RU"/>
          </a:p>
        </p:txBody>
      </p:sp>
      <p:sp>
        <p:nvSpPr>
          <p:cNvPr id="10342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915988" y="747713"/>
            <a:ext cx="4973637" cy="373062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0342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679450" y="4725988"/>
            <a:ext cx="5446713" cy="4471987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  <a:defRPr sz="1200">
                <a:solidFill>
                  <a:srgbClr val="000000"/>
                </a:solidFill>
                <a:latin typeface="Times New Roman" pitchFamily="16" charset="0"/>
              </a:defRPr>
            </a:lvl9pPr>
          </a:lstStyle>
          <a:p>
            <a:pPr marL="215900" indent="-214313" eaLnBrk="1">
              <a:spcBef>
                <a:spcPct val="0"/>
              </a:spcBef>
            </a:pPr>
            <a:endParaRPr lang="ru-RU" sz="2000">
              <a:latin typeface="Arial" charset="0"/>
              <a:ea typeface="Microsoft YaHei" charset="-122"/>
            </a:endParaRPr>
          </a:p>
        </p:txBody>
      </p:sp>
      <p:sp>
        <p:nvSpPr>
          <p:cNvPr id="103427" name="Text Box 3"/>
          <p:cNvSpPr txBox="1">
            <a:spLocks noChangeArrowheads="1"/>
          </p:cNvSpPr>
          <p:nvPr/>
        </p:nvSpPr>
        <p:spPr bwMode="auto">
          <a:xfrm>
            <a:off x="3854450" y="9444038"/>
            <a:ext cx="2949575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>
              <a:lnSpc>
                <a:spcPct val="100000"/>
              </a:lnSpc>
            </a:pPr>
            <a:fld id="{A8601429-87ED-47AC-90F0-FD331AE73169}" type="slidenum">
              <a:rPr lang="ru-RU" sz="1400">
                <a:latin typeface="Calibri" pitchFamily="32" charset="0"/>
              </a:rPr>
              <a:pPr>
                <a:lnSpc>
                  <a:spcPct val="100000"/>
                </a:lnSpc>
              </a:pPr>
              <a:t>8</a:t>
            </a:fld>
            <a:endParaRPr lang="ru-RU" sz="1400">
              <a:latin typeface="Calibri" pitchFamily="3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69958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>
              <a:cs typeface="Arial" charset="0"/>
            </a:endParaRPr>
          </a:p>
        </p:txBody>
      </p:sp>
      <p:sp>
        <p:nvSpPr>
          <p:cNvPr id="4403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874" indent="-285721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2883" indent="-228576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036" indent="-228576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189" indent="-228576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343" indent="-22857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496" indent="-22857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8649" indent="-22857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5802" indent="-22857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fld id="{727C2766-CFC3-44A2-BF71-F2CE27E7FC9D}" type="slidenum">
              <a:rPr lang="ru-RU" altLang="ru-RU" smtClean="0"/>
              <a:pPr/>
              <a:t>9</a:t>
            </a:fld>
            <a:endParaRPr lang="ru-RU" altLang="ru-RU" smtClean="0"/>
          </a:p>
        </p:txBody>
      </p:sp>
    </p:spTree>
    <p:extLst>
      <p:ext uri="{BB962C8B-B14F-4D97-AF65-F5344CB8AC3E}">
        <p14:creationId xmlns:p14="http://schemas.microsoft.com/office/powerpoint/2010/main" val="10141139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kumimoji="0" lang="ru-RU" altLang="ru-RU" smtClean="0">
              <a:cs typeface="Arial" charset="0"/>
            </a:endParaRPr>
          </a:p>
        </p:txBody>
      </p:sp>
      <p:sp>
        <p:nvSpPr>
          <p:cNvPr id="61444" name="Номер слайда 3"/>
          <p:cNvSpPr>
            <a:spLocks noGrp="1"/>
          </p:cNvSpPr>
          <p:nvPr>
            <p:ph type="sldNum" sz="quarter" idx="5"/>
          </p:nvPr>
        </p:nvSpPr>
        <p:spPr bwMode="auto">
          <a:xfrm>
            <a:off x="5640388" y="6524626"/>
            <a:ext cx="4316412" cy="3444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tabLst>
                <a:tab pos="0" algn="l"/>
                <a:tab pos="438105" algn="l"/>
                <a:tab pos="887322" algn="l"/>
                <a:tab pos="1338126" algn="l"/>
                <a:tab pos="1787342" algn="l"/>
                <a:tab pos="2239734" algn="l"/>
                <a:tab pos="2687363" algn="l"/>
                <a:tab pos="3139754" algn="l"/>
                <a:tab pos="3590558" algn="l"/>
                <a:tab pos="4041361" algn="l"/>
                <a:tab pos="4492165" algn="l"/>
                <a:tab pos="4939795" algn="l"/>
                <a:tab pos="5389011" algn="l"/>
                <a:tab pos="5842989" algn="l"/>
                <a:tab pos="6293794" algn="l"/>
                <a:tab pos="6744598" algn="l"/>
                <a:tab pos="7192226" algn="l"/>
                <a:tab pos="7641442" algn="l"/>
                <a:tab pos="8095421" algn="l"/>
                <a:tab pos="8547813" algn="l"/>
                <a:tab pos="899702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874" indent="-285721">
              <a:tabLst>
                <a:tab pos="0" algn="l"/>
                <a:tab pos="438105" algn="l"/>
                <a:tab pos="887322" algn="l"/>
                <a:tab pos="1338126" algn="l"/>
                <a:tab pos="1787342" algn="l"/>
                <a:tab pos="2239734" algn="l"/>
                <a:tab pos="2687363" algn="l"/>
                <a:tab pos="3139754" algn="l"/>
                <a:tab pos="3590558" algn="l"/>
                <a:tab pos="4041361" algn="l"/>
                <a:tab pos="4492165" algn="l"/>
                <a:tab pos="4939795" algn="l"/>
                <a:tab pos="5389011" algn="l"/>
                <a:tab pos="5842989" algn="l"/>
                <a:tab pos="6293794" algn="l"/>
                <a:tab pos="6744598" algn="l"/>
                <a:tab pos="7192226" algn="l"/>
                <a:tab pos="7641442" algn="l"/>
                <a:tab pos="8095421" algn="l"/>
                <a:tab pos="8547813" algn="l"/>
                <a:tab pos="899702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2883" indent="-228576">
              <a:tabLst>
                <a:tab pos="0" algn="l"/>
                <a:tab pos="438105" algn="l"/>
                <a:tab pos="887322" algn="l"/>
                <a:tab pos="1338126" algn="l"/>
                <a:tab pos="1787342" algn="l"/>
                <a:tab pos="2239734" algn="l"/>
                <a:tab pos="2687363" algn="l"/>
                <a:tab pos="3139754" algn="l"/>
                <a:tab pos="3590558" algn="l"/>
                <a:tab pos="4041361" algn="l"/>
                <a:tab pos="4492165" algn="l"/>
                <a:tab pos="4939795" algn="l"/>
                <a:tab pos="5389011" algn="l"/>
                <a:tab pos="5842989" algn="l"/>
                <a:tab pos="6293794" algn="l"/>
                <a:tab pos="6744598" algn="l"/>
                <a:tab pos="7192226" algn="l"/>
                <a:tab pos="7641442" algn="l"/>
                <a:tab pos="8095421" algn="l"/>
                <a:tab pos="8547813" algn="l"/>
                <a:tab pos="899702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036" indent="-228576">
              <a:tabLst>
                <a:tab pos="0" algn="l"/>
                <a:tab pos="438105" algn="l"/>
                <a:tab pos="887322" algn="l"/>
                <a:tab pos="1338126" algn="l"/>
                <a:tab pos="1787342" algn="l"/>
                <a:tab pos="2239734" algn="l"/>
                <a:tab pos="2687363" algn="l"/>
                <a:tab pos="3139754" algn="l"/>
                <a:tab pos="3590558" algn="l"/>
                <a:tab pos="4041361" algn="l"/>
                <a:tab pos="4492165" algn="l"/>
                <a:tab pos="4939795" algn="l"/>
                <a:tab pos="5389011" algn="l"/>
                <a:tab pos="5842989" algn="l"/>
                <a:tab pos="6293794" algn="l"/>
                <a:tab pos="6744598" algn="l"/>
                <a:tab pos="7192226" algn="l"/>
                <a:tab pos="7641442" algn="l"/>
                <a:tab pos="8095421" algn="l"/>
                <a:tab pos="8547813" algn="l"/>
                <a:tab pos="899702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189" indent="-228576">
              <a:tabLst>
                <a:tab pos="0" algn="l"/>
                <a:tab pos="438105" algn="l"/>
                <a:tab pos="887322" algn="l"/>
                <a:tab pos="1338126" algn="l"/>
                <a:tab pos="1787342" algn="l"/>
                <a:tab pos="2239734" algn="l"/>
                <a:tab pos="2687363" algn="l"/>
                <a:tab pos="3139754" algn="l"/>
                <a:tab pos="3590558" algn="l"/>
                <a:tab pos="4041361" algn="l"/>
                <a:tab pos="4492165" algn="l"/>
                <a:tab pos="4939795" algn="l"/>
                <a:tab pos="5389011" algn="l"/>
                <a:tab pos="5842989" algn="l"/>
                <a:tab pos="6293794" algn="l"/>
                <a:tab pos="6744598" algn="l"/>
                <a:tab pos="7192226" algn="l"/>
                <a:tab pos="7641442" algn="l"/>
                <a:tab pos="8095421" algn="l"/>
                <a:tab pos="8547813" algn="l"/>
                <a:tab pos="899702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343" indent="-228576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38105" algn="l"/>
                <a:tab pos="887322" algn="l"/>
                <a:tab pos="1338126" algn="l"/>
                <a:tab pos="1787342" algn="l"/>
                <a:tab pos="2239734" algn="l"/>
                <a:tab pos="2687363" algn="l"/>
                <a:tab pos="3139754" algn="l"/>
                <a:tab pos="3590558" algn="l"/>
                <a:tab pos="4041361" algn="l"/>
                <a:tab pos="4492165" algn="l"/>
                <a:tab pos="4939795" algn="l"/>
                <a:tab pos="5389011" algn="l"/>
                <a:tab pos="5842989" algn="l"/>
                <a:tab pos="6293794" algn="l"/>
                <a:tab pos="6744598" algn="l"/>
                <a:tab pos="7192226" algn="l"/>
                <a:tab pos="7641442" algn="l"/>
                <a:tab pos="8095421" algn="l"/>
                <a:tab pos="8547813" algn="l"/>
                <a:tab pos="899702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496" indent="-228576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38105" algn="l"/>
                <a:tab pos="887322" algn="l"/>
                <a:tab pos="1338126" algn="l"/>
                <a:tab pos="1787342" algn="l"/>
                <a:tab pos="2239734" algn="l"/>
                <a:tab pos="2687363" algn="l"/>
                <a:tab pos="3139754" algn="l"/>
                <a:tab pos="3590558" algn="l"/>
                <a:tab pos="4041361" algn="l"/>
                <a:tab pos="4492165" algn="l"/>
                <a:tab pos="4939795" algn="l"/>
                <a:tab pos="5389011" algn="l"/>
                <a:tab pos="5842989" algn="l"/>
                <a:tab pos="6293794" algn="l"/>
                <a:tab pos="6744598" algn="l"/>
                <a:tab pos="7192226" algn="l"/>
                <a:tab pos="7641442" algn="l"/>
                <a:tab pos="8095421" algn="l"/>
                <a:tab pos="8547813" algn="l"/>
                <a:tab pos="899702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8649" indent="-228576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38105" algn="l"/>
                <a:tab pos="887322" algn="l"/>
                <a:tab pos="1338126" algn="l"/>
                <a:tab pos="1787342" algn="l"/>
                <a:tab pos="2239734" algn="l"/>
                <a:tab pos="2687363" algn="l"/>
                <a:tab pos="3139754" algn="l"/>
                <a:tab pos="3590558" algn="l"/>
                <a:tab pos="4041361" algn="l"/>
                <a:tab pos="4492165" algn="l"/>
                <a:tab pos="4939795" algn="l"/>
                <a:tab pos="5389011" algn="l"/>
                <a:tab pos="5842989" algn="l"/>
                <a:tab pos="6293794" algn="l"/>
                <a:tab pos="6744598" algn="l"/>
                <a:tab pos="7192226" algn="l"/>
                <a:tab pos="7641442" algn="l"/>
                <a:tab pos="8095421" algn="l"/>
                <a:tab pos="8547813" algn="l"/>
                <a:tab pos="899702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5802" indent="-228576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38105" algn="l"/>
                <a:tab pos="887322" algn="l"/>
                <a:tab pos="1338126" algn="l"/>
                <a:tab pos="1787342" algn="l"/>
                <a:tab pos="2239734" algn="l"/>
                <a:tab pos="2687363" algn="l"/>
                <a:tab pos="3139754" algn="l"/>
                <a:tab pos="3590558" algn="l"/>
                <a:tab pos="4041361" algn="l"/>
                <a:tab pos="4492165" algn="l"/>
                <a:tab pos="4939795" algn="l"/>
                <a:tab pos="5389011" algn="l"/>
                <a:tab pos="5842989" algn="l"/>
                <a:tab pos="6293794" algn="l"/>
                <a:tab pos="6744598" algn="l"/>
                <a:tab pos="7192226" algn="l"/>
                <a:tab pos="7641442" algn="l"/>
                <a:tab pos="8095421" algn="l"/>
                <a:tab pos="8547813" algn="l"/>
                <a:tab pos="8997028" algn="l"/>
              </a:tabLs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fld id="{C85CFEC1-DFE0-4A4F-8722-3E66CD313E93}" type="slidenum">
              <a:rPr lang="ru-RU" altLang="ru-RU" smtClean="0">
                <a:solidFill>
                  <a:srgbClr val="000000"/>
                </a:solidFill>
                <a:latin typeface="Arial" charset="0"/>
              </a:rPr>
              <a:pPr/>
              <a:t>10</a:t>
            </a:fld>
            <a:endParaRPr lang="ru-RU" altLang="ru-RU" smtClean="0">
              <a:solidFill>
                <a:srgbClr val="00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91358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dirty="0" smtClean="0">
              <a:cs typeface="Arial" charset="0"/>
            </a:endParaRPr>
          </a:p>
        </p:txBody>
      </p:sp>
      <p:sp>
        <p:nvSpPr>
          <p:cNvPr id="4608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874" indent="-285721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2883" indent="-228576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036" indent="-228576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189" indent="-228576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343" indent="-22857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496" indent="-22857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8649" indent="-22857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5802" indent="-22857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fld id="{938A62B2-BEDC-4370-BB7B-A5A3EE76004D}" type="slidenum">
              <a:rPr lang="ru-RU" altLang="ru-RU" smtClean="0"/>
              <a:pPr/>
              <a:t>12</a:t>
            </a:fld>
            <a:endParaRPr lang="ru-RU" altLang="ru-RU" dirty="0" smtClean="0"/>
          </a:p>
        </p:txBody>
      </p:sp>
    </p:spTree>
    <p:extLst>
      <p:ext uri="{BB962C8B-B14F-4D97-AF65-F5344CB8AC3E}">
        <p14:creationId xmlns:p14="http://schemas.microsoft.com/office/powerpoint/2010/main" val="19621599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dirty="0" smtClean="0">
              <a:cs typeface="Arial" charset="0"/>
            </a:endParaRPr>
          </a:p>
        </p:txBody>
      </p:sp>
      <p:sp>
        <p:nvSpPr>
          <p:cNvPr id="4608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874" indent="-285721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2883" indent="-228576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036" indent="-228576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189" indent="-228576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343" indent="-22857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496" indent="-22857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8649" indent="-22857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5802" indent="-228576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fld id="{938A62B2-BEDC-4370-BB7B-A5A3EE76004D}" type="slidenum">
              <a:rPr lang="ru-RU" altLang="ru-RU" smtClean="0"/>
              <a:pPr/>
              <a:t>13</a:t>
            </a:fld>
            <a:endParaRPr lang="ru-RU" altLang="ru-RU" dirty="0" smtClean="0"/>
          </a:p>
        </p:txBody>
      </p:sp>
    </p:spTree>
    <p:extLst>
      <p:ext uri="{BB962C8B-B14F-4D97-AF65-F5344CB8AC3E}">
        <p14:creationId xmlns:p14="http://schemas.microsoft.com/office/powerpoint/2010/main" val="1984324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2" y="2130463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2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486B60-7F71-40F4-B5B9-79DCF5F3B8BE}" type="datetimeFigureOut">
              <a:rPr lang="ru-RU" altLang="ru-RU"/>
              <a:pPr>
                <a:defRPr/>
              </a:pPr>
              <a:t>27.11.2020</a:t>
            </a:fld>
            <a:endParaRPr lang="ru-RU" altLang="ru-RU"/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9B5C0A-9567-4E77-9DB6-7C8892D4D7B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224356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52D50F-3C94-46C0-AE1D-DACC8299C06B}" type="datetimeFigureOut">
              <a:rPr lang="ru-RU" altLang="ru-RU"/>
              <a:pPr>
                <a:defRPr/>
              </a:pPr>
              <a:t>27.11.2020</a:t>
            </a:fld>
            <a:endParaRPr lang="ru-RU" altLang="ru-RU"/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508FC5-16BC-405A-9D05-9FE94667E00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624128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11E3FC-E25E-49AD-91EC-A7AE3DC50A58}" type="datetimeFigureOut">
              <a:rPr lang="ru-RU" altLang="ru-RU"/>
              <a:pPr>
                <a:defRPr/>
              </a:pPr>
              <a:t>27.11.2020</a:t>
            </a:fld>
            <a:endParaRPr lang="ru-RU" altLang="ru-RU"/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E58A45-3332-423F-B908-9172BF36DE6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246679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28588"/>
            <a:ext cx="8221663" cy="143351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3838" cy="45180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3440" y="1600200"/>
            <a:ext cx="4035425" cy="45180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3">
            <a:extLst/>
          </p:cNvPr>
          <p:cNvSpPr>
            <a:spLocks noGrp="1" noChangeArrowheads="1"/>
          </p:cNvSpPr>
          <p:nvPr>
            <p:ph type="dt" idx="10"/>
          </p:nvPr>
        </p:nvSpPr>
        <p:spPr/>
        <p:txBody>
          <a:bodyPr rtlCol="0"/>
          <a:lstStyle>
            <a:lvl1pPr defTabSz="914400" fontAlgn="auto">
              <a:spcBef>
                <a:spcPts val="0"/>
              </a:spcBef>
              <a:spcAft>
                <a:spcPts val="0"/>
              </a:spcAft>
              <a:buSzTx/>
              <a:defRPr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ru-RU"/>
              <a:t>11.11.2013</a:t>
            </a:r>
          </a:p>
        </p:txBody>
      </p:sp>
      <p:sp>
        <p:nvSpPr>
          <p:cNvPr id="6" name="Rectangle 4">
            <a:extLst/>
          </p:cNvPr>
          <p:cNvSpPr>
            <a:spLocks noGrp="1" noChangeArrowheads="1"/>
          </p:cNvSpPr>
          <p:nvPr>
            <p:ph type="ftr" idx="11"/>
          </p:nvPr>
        </p:nvSpPr>
        <p:spPr/>
        <p:txBody>
          <a:bodyPr/>
          <a:lstStyle>
            <a:lvl1pPr defTabSz="914400">
              <a:buSzTx/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>
            <a:extLst/>
          </p:cNvPr>
          <p:cNvSpPr>
            <a:spLocks noGrp="1" noChangeArrowheads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9B2903-9690-434F-AA0A-71AC5A1A09C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36903111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A8B921-54D6-4061-A6DD-DA1BDF8B244C}" type="datetimeFigureOut">
              <a:rPr lang="ru-RU" altLang="ru-RU"/>
              <a:pPr>
                <a:defRPr/>
              </a:pPr>
              <a:t>27.11.2020</a:t>
            </a:fld>
            <a:endParaRPr lang="ru-RU" altLang="ru-RU"/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CEEB9D-9B6A-4CA4-B5FE-B481473A993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90398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38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4D050-0AAE-4FE3-95B7-9EB7FCA4F19F}" type="datetimeFigureOut">
              <a:rPr lang="ru-RU" altLang="ru-RU"/>
              <a:pPr>
                <a:defRPr/>
              </a:pPr>
              <a:t>27.11.2020</a:t>
            </a:fld>
            <a:endParaRPr lang="ru-RU" altLang="ru-RU"/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6DCBFA-4816-4275-8C61-4E0B92F1251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926747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1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C8597A-296E-479F-AE75-E61552B55A5D}" type="datetimeFigureOut">
              <a:rPr lang="ru-RU" altLang="ru-RU"/>
              <a:pPr>
                <a:defRPr/>
              </a:pPr>
              <a:t>27.11.2020</a:t>
            </a:fld>
            <a:endParaRPr lang="ru-RU" altLang="ru-RU"/>
          </a:p>
        </p:txBody>
      </p:sp>
      <p:sp>
        <p:nvSpPr>
          <p:cNvPr id="6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76B6F5-97DF-41B6-92B6-AC1DFFCA564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911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44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44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9751E5-AED3-4E50-8D8D-7BDE11A1B7B1}" type="datetimeFigureOut">
              <a:rPr lang="ru-RU" altLang="ru-RU"/>
              <a:pPr>
                <a:defRPr/>
              </a:pPr>
              <a:t>27.11.2020</a:t>
            </a:fld>
            <a:endParaRPr lang="ru-RU" altLang="ru-RU"/>
          </a:p>
        </p:txBody>
      </p:sp>
      <p:sp>
        <p:nvSpPr>
          <p:cNvPr id="8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22A8A8-FB16-424A-93CB-57E57E22588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07570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2A51A6-0373-4A70-8A01-3EB377D389E7}" type="datetimeFigureOut">
              <a:rPr lang="ru-RU" altLang="ru-RU"/>
              <a:pPr>
                <a:defRPr/>
              </a:pPr>
              <a:t>27.11.2020</a:t>
            </a:fld>
            <a:endParaRPr lang="ru-RU" altLang="ru-RU"/>
          </a:p>
        </p:txBody>
      </p:sp>
      <p:sp>
        <p:nvSpPr>
          <p:cNvPr id="4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37F395-F9E1-46C9-8044-4C67DB16E1FB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658481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9C21E2-67B1-4181-A9BF-E15E73E38CF7}" type="datetimeFigureOut">
              <a:rPr lang="ru-RU" altLang="ru-RU"/>
              <a:pPr>
                <a:defRPr/>
              </a:pPr>
              <a:t>27.11.2020</a:t>
            </a:fld>
            <a:endParaRPr lang="ru-RU" altLang="ru-RU"/>
          </a:p>
        </p:txBody>
      </p:sp>
      <p:sp>
        <p:nvSpPr>
          <p:cNvPr id="3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7D3C9F-FFAE-4762-BCD6-9BC52E0ACE1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53955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95892A-017D-4599-BC89-D04E3D50B7CA}" type="datetimeFigureOut">
              <a:rPr lang="ru-RU" altLang="ru-RU"/>
              <a:pPr>
                <a:defRPr/>
              </a:pPr>
              <a:t>27.11.2020</a:t>
            </a:fld>
            <a:endParaRPr lang="ru-RU" altLang="ru-RU"/>
          </a:p>
        </p:txBody>
      </p:sp>
      <p:sp>
        <p:nvSpPr>
          <p:cNvPr id="6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CA338F-9540-4F00-B803-4F7A1B5285C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01223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BFC196-077A-41E6-BBCD-84693B88AB8B}" type="datetimeFigureOut">
              <a:rPr lang="ru-RU" altLang="ru-RU"/>
              <a:pPr>
                <a:defRPr/>
              </a:pPr>
              <a:t>27.11.2020</a:t>
            </a:fld>
            <a:endParaRPr lang="ru-RU" altLang="ru-RU"/>
          </a:p>
        </p:txBody>
      </p:sp>
      <p:sp>
        <p:nvSpPr>
          <p:cNvPr id="6" name="Нижний колонтитул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999E28-57DB-4C95-971C-2CB93346B22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18674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>
            <a:extLst/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BCF4786-5AEA-441F-9D10-377076137A55}" type="datetimeFigureOut">
              <a:rPr lang="ru-RU" altLang="ru-RU"/>
              <a:pPr>
                <a:defRPr/>
              </a:pPr>
              <a:t>27.11.2020</a:t>
            </a:fld>
            <a:endParaRPr lang="ru-RU" altLang="ru-RU"/>
          </a:p>
        </p:txBody>
      </p:sp>
      <p:sp>
        <p:nvSpPr>
          <p:cNvPr id="5" name="Нижний колонтитул 4">
            <a:extLst/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/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C16871DE-E6C8-4A0A-A360-6378112D0F6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1" r:id="rId1"/>
    <p:sldLayoutId id="2147484002" r:id="rId2"/>
    <p:sldLayoutId id="2147484003" r:id="rId3"/>
    <p:sldLayoutId id="2147484004" r:id="rId4"/>
    <p:sldLayoutId id="2147484005" r:id="rId5"/>
    <p:sldLayoutId id="2147484006" r:id="rId6"/>
    <p:sldLayoutId id="2147484007" r:id="rId7"/>
    <p:sldLayoutId id="2147484008" r:id="rId8"/>
    <p:sldLayoutId id="2147484009" r:id="rId9"/>
    <p:sldLayoutId id="2147484010" r:id="rId10"/>
    <p:sldLayoutId id="2147484011" r:id="rId11"/>
    <p:sldLayoutId id="214748401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Arial" charset="0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Arial" charset="0"/>
          <a:cs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Arial" charset="0"/>
          <a:cs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Arial" charset="0"/>
          <a:cs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Arial" charset="0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3200" kern="1200">
          <a:solidFill>
            <a:schemeClr val="tx1"/>
          </a:solidFill>
          <a:latin typeface="+mn-lt"/>
          <a:ea typeface="Arial" charset="0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800" kern="1200">
          <a:solidFill>
            <a:schemeClr val="tx1"/>
          </a:solidFill>
          <a:latin typeface="+mn-lt"/>
          <a:ea typeface="Arial" charset="0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umimoji="1" sz="2400" kern="1200">
          <a:solidFill>
            <a:schemeClr val="tx1"/>
          </a:solidFill>
          <a:latin typeface="+mn-lt"/>
          <a:ea typeface="Arial" charset="0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umimoji="1" sz="2000" kern="1200">
          <a:solidFill>
            <a:schemeClr val="tx1"/>
          </a:solidFill>
          <a:latin typeface="+mn-lt"/>
          <a:ea typeface="Arial" charset="0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umimoji="1" sz="2000" kern="1200">
          <a:solidFill>
            <a:schemeClr val="tx1"/>
          </a:solidFill>
          <a:latin typeface="+mn-lt"/>
          <a:ea typeface="Arial" charset="0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hyperlink" Target="http://www.r74.fss.ru/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Прямоугольник 3"/>
          <p:cNvSpPr>
            <a:spLocks noChangeArrowheads="1"/>
          </p:cNvSpPr>
          <p:nvPr/>
        </p:nvSpPr>
        <p:spPr bwMode="auto">
          <a:xfrm>
            <a:off x="1042988" y="2492375"/>
            <a:ext cx="7273925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/>
            <a:endParaRPr lang="ru-RU" altLang="ru-RU" b="1" dirty="0">
              <a:solidFill>
                <a:srgbClr val="002060"/>
              </a:solidFill>
            </a:endParaRPr>
          </a:p>
          <a:p>
            <a:pPr algn="ctr" eaLnBrk="1" hangingPunct="1"/>
            <a:endParaRPr lang="ru-RU" altLang="ru-RU" b="1" dirty="0">
              <a:solidFill>
                <a:srgbClr val="002060"/>
              </a:solidFill>
            </a:endParaRPr>
          </a:p>
          <a:p>
            <a:pPr algn="ctr" eaLnBrk="1" hangingPunct="1"/>
            <a:endParaRPr lang="ru-RU" altLang="ru-RU" b="1" dirty="0">
              <a:solidFill>
                <a:srgbClr val="002060"/>
              </a:solidFill>
            </a:endParaRPr>
          </a:p>
          <a:p>
            <a:pPr algn="ctr" eaLnBrk="1" hangingPunct="1"/>
            <a:endParaRPr lang="ru-RU" altLang="ru-RU" b="1" dirty="0">
              <a:solidFill>
                <a:srgbClr val="002060"/>
              </a:solidFill>
            </a:endParaRPr>
          </a:p>
          <a:p>
            <a:pPr algn="ctr" eaLnBrk="1" hangingPunct="1"/>
            <a:r>
              <a:rPr lang="ru-RU" alt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ФОНД СОЦИАЛЬНОГО СТРАХОВАНИЯ </a:t>
            </a:r>
          </a:p>
          <a:p>
            <a:pPr algn="ctr" eaLnBrk="1" hangingPunct="1"/>
            <a:r>
              <a:rPr lang="ru-RU" alt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РОССИЙСКОЙ ФЕДЕРАЦИИ  </a:t>
            </a:r>
          </a:p>
          <a:p>
            <a:pPr algn="ctr" eaLnBrk="1" hangingPunct="1"/>
            <a:endParaRPr lang="ru-RU" alt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Рисунок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765175"/>
            <a:ext cx="2984500" cy="288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62" name="Группа 16"/>
          <p:cNvGrpSpPr>
            <a:grpSpLocks/>
          </p:cNvGrpSpPr>
          <p:nvPr/>
        </p:nvGrpSpPr>
        <p:grpSpPr bwMode="auto">
          <a:xfrm>
            <a:off x="0" y="133350"/>
            <a:ext cx="9144000" cy="785813"/>
            <a:chOff x="0" y="131763"/>
            <a:chExt cx="9144000" cy="785812"/>
          </a:xfrm>
        </p:grpSpPr>
        <p:sp>
          <p:nvSpPr>
            <p:cNvPr id="40967" name="Line 16"/>
            <p:cNvSpPr>
              <a:spLocks noChangeShapeType="1"/>
            </p:cNvSpPr>
            <p:nvPr/>
          </p:nvSpPr>
          <p:spPr bwMode="auto">
            <a:xfrm>
              <a:off x="0" y="622300"/>
              <a:ext cx="9144000" cy="0"/>
            </a:xfrm>
            <a:prstGeom prst="line">
              <a:avLst/>
            </a:prstGeom>
            <a:noFill/>
            <a:ln w="19050">
              <a:solidFill>
                <a:srgbClr val="7AA5D4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40968" name="Line 16"/>
            <p:cNvSpPr>
              <a:spLocks noChangeShapeType="1"/>
            </p:cNvSpPr>
            <p:nvPr/>
          </p:nvSpPr>
          <p:spPr bwMode="auto">
            <a:xfrm>
              <a:off x="0" y="692150"/>
              <a:ext cx="9144000" cy="0"/>
            </a:xfrm>
            <a:prstGeom prst="line">
              <a:avLst/>
            </a:prstGeom>
            <a:noFill/>
            <a:ln w="19050">
              <a:solidFill>
                <a:srgbClr val="7AA5D4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dirty="0"/>
            </a:p>
          </p:txBody>
        </p:sp>
        <p:pic>
          <p:nvPicPr>
            <p:cNvPr id="40969" name="Picture 2" descr="Logo1_color_CMYK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EFDFB"/>
                </a:clrFrom>
                <a:clrTo>
                  <a:srgbClr val="FEFDFB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1138" y="131763"/>
              <a:ext cx="879475" cy="7858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0970" name="Rectangle 3"/>
            <p:cNvSpPr>
              <a:spLocks noChangeArrowheads="1"/>
            </p:cNvSpPr>
            <p:nvPr/>
          </p:nvSpPr>
          <p:spPr bwMode="auto">
            <a:xfrm>
              <a:off x="1125927" y="131763"/>
              <a:ext cx="7588250" cy="446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000" tIns="46800" rIns="90000" bIns="46800" anchor="ctr"/>
            <a:lstStyle/>
            <a:p>
              <a:pPr algn="ctr" defTabSz="449263">
                <a:tabLst>
                  <a:tab pos="0" algn="l"/>
                  <a:tab pos="912813" algn="l"/>
                  <a:tab pos="1827213" algn="l"/>
                  <a:tab pos="2741613" algn="l"/>
                  <a:tab pos="3656013" algn="l"/>
                  <a:tab pos="4570413" algn="l"/>
                  <a:tab pos="5484813" algn="l"/>
                  <a:tab pos="6399213" algn="l"/>
                  <a:tab pos="7313613" algn="l"/>
                  <a:tab pos="8228013" algn="l"/>
                  <a:tab pos="9142413" algn="l"/>
                  <a:tab pos="10056813" algn="l"/>
                </a:tabLst>
              </a:pPr>
              <a:endParaRPr lang="ru-RU" altLang="ru-RU" sz="1200" b="1" dirty="0">
                <a:solidFill>
                  <a:srgbClr val="00549A"/>
                </a:solidFill>
                <a:latin typeface="Times New Roman" pitchFamily="18" charset="0"/>
              </a:endParaRPr>
            </a:p>
          </p:txBody>
        </p:sp>
      </p:grpSp>
      <p:sp>
        <p:nvSpPr>
          <p:cNvPr id="57349" name="TextBox 1">
            <a:extLst/>
          </p:cNvPr>
          <p:cNvSpPr txBox="1">
            <a:spLocks noChangeArrowheads="1"/>
          </p:cNvSpPr>
          <p:nvPr/>
        </p:nvSpPr>
        <p:spPr bwMode="auto">
          <a:xfrm>
            <a:off x="2843808" y="1556792"/>
            <a:ext cx="6086560" cy="507061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indent="539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indent="0" algn="ctr">
              <a:defRPr/>
            </a:pP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сайт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4"/>
              </a:rPr>
              <a:t>www.r74.fss.ru</a:t>
            </a:r>
            <a:endParaRPr lang="ru-RU" sz="1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0" algn="ctr">
              <a:defRPr/>
            </a:pP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05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0" algn="ctr">
              <a:defRPr/>
            </a:pP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ГОРЯЧАЯ </a:t>
            </a: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ЛИНИЯ ПО 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ВОПРОСАМ ПЕРЕХОДА</a:t>
            </a:r>
          </a:p>
          <a:p>
            <a:pPr indent="0" algn="ctr">
              <a:defRPr/>
            </a:pP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«ПРЯМЫЕ ВЫПЛАТЫ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indent="0" algn="ctr"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351) </a:t>
            </a: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214-20-40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по общим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вопросам</a:t>
            </a:r>
            <a:endParaRPr lang="ru-RU" sz="16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indent="0" algn="ctr">
              <a:defRPr/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351) 265-85-59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- по техническим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вопросам</a:t>
            </a:r>
            <a:endParaRPr lang="ru-RU" sz="16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kumimoji="0" lang="ru-RU" altLang="ru-RU" sz="105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ctr">
              <a:defRPr/>
            </a:pPr>
            <a:r>
              <a:rPr lang="ru-RU" sz="1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ГОРЯЧАЯ 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ЛИНИЯ</a:t>
            </a:r>
          </a:p>
          <a:p>
            <a:pPr indent="0" algn="ctr">
              <a:defRPr/>
            </a:pP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 ЭЛЕКТРОННЫМ ЛИСТКАМ НЕТРУДОСПОСОБНОСТИ</a:t>
            </a:r>
          </a:p>
          <a:p>
            <a:pPr indent="0" algn="ctr">
              <a:defRPr/>
            </a:pP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351) 265-85-56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страхователей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indent="0" algn="ctr">
              <a:defRPr/>
            </a:pP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351) 265-85-59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техническим вопросам,</a:t>
            </a:r>
          </a:p>
          <a:p>
            <a:pPr indent="0" algn="ctr">
              <a:defRPr/>
            </a:pP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351) 265-85-29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организационным вопросам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indent="0" algn="ctr">
              <a:defRPr/>
            </a:pPr>
            <a:endParaRPr lang="ru-RU" sz="16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0" algn="ctr">
              <a:defRPr/>
            </a:pP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ГОРЯЧАЯ ЛИНИЯ </a:t>
            </a:r>
          </a:p>
          <a:p>
            <a:pPr indent="0" algn="ctr">
              <a:defRPr/>
            </a:pP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 ДИСТАНЦИОННОМУ ОФОРМЛЕНИЮ БОЛЬНИЧНЫХ ЛИСТОВ</a:t>
            </a:r>
          </a:p>
          <a:p>
            <a:pPr indent="0" algn="ctr">
              <a:defRPr/>
            </a:pP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(351</a:t>
            </a: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 265-85-29 </a:t>
            </a:r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общим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вопросам</a:t>
            </a:r>
          </a:p>
          <a:p>
            <a:pPr indent="0" algn="ctr">
              <a:defRPr/>
            </a:pPr>
            <a:r>
              <a:rPr lang="ru-RU" sz="16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(351) 265-85-59 -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 техническим вопросам</a:t>
            </a:r>
          </a:p>
          <a:p>
            <a:pPr indent="0" algn="ctr">
              <a:defRPr/>
            </a:pPr>
            <a:endParaRPr lang="ru-RU" sz="1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0" algn="ctr">
              <a:defRPr/>
            </a:pP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 ВСЕМ ВОПРОСАМ можно обратиться:</a:t>
            </a:r>
          </a:p>
          <a:p>
            <a:pPr indent="0" algn="ctr">
              <a:defRPr/>
            </a:pPr>
            <a:r>
              <a:rPr lang="ru-RU" sz="1800" b="1" dirty="0" err="1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Telegram</a:t>
            </a: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-канал - 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https://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t.me/</a:t>
            </a:r>
            <a:r>
              <a:rPr lang="en-US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fss74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0" algn="ctr">
              <a:defRPr/>
            </a:pPr>
            <a:endParaRPr lang="ru-RU" sz="1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indent="0" algn="ctr">
              <a:defRPr/>
            </a:pP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электронная почта - </a:t>
            </a:r>
            <a:r>
              <a:rPr lang="en-US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ors@ro74.fss.ru</a:t>
            </a:r>
          </a:p>
        </p:txBody>
      </p:sp>
      <p:sp>
        <p:nvSpPr>
          <p:cNvPr id="40964" name="Прямоугольник 1"/>
          <p:cNvSpPr>
            <a:spLocks noChangeArrowheads="1"/>
          </p:cNvSpPr>
          <p:nvPr/>
        </p:nvSpPr>
        <p:spPr bwMode="auto">
          <a:xfrm>
            <a:off x="1125538" y="230188"/>
            <a:ext cx="14097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ru-RU" altLang="ru-RU" sz="1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КОНТАКТЫ</a:t>
            </a:r>
            <a:endParaRPr lang="ru-RU" altLang="ru-RU" sz="160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65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13" y="2060575"/>
            <a:ext cx="2561679" cy="2160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">
            <a:extLst/>
          </p:cNvPr>
          <p:cNvSpPr txBox="1">
            <a:spLocks noChangeArrowheads="1"/>
          </p:cNvSpPr>
          <p:nvPr/>
        </p:nvSpPr>
        <p:spPr bwMode="auto">
          <a:xfrm>
            <a:off x="1158786" y="725035"/>
            <a:ext cx="7771582" cy="6463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indent="539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indent="0" algn="ctr">
              <a:defRPr/>
            </a:pP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Челябинское региональное отделение</a:t>
            </a:r>
          </a:p>
          <a:p>
            <a:pPr indent="0" algn="ctr">
              <a:defRPr/>
            </a:pP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Фонда социального страхования</a:t>
            </a:r>
            <a:r>
              <a:rPr lang="en-US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Российской Федерации</a:t>
            </a:r>
            <a:endParaRPr lang="en-US" sz="1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589961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Прямоугольник 3"/>
          <p:cNvSpPr>
            <a:spLocks noChangeArrowheads="1"/>
          </p:cNvSpPr>
          <p:nvPr/>
        </p:nvSpPr>
        <p:spPr bwMode="auto">
          <a:xfrm>
            <a:off x="1042988" y="2492375"/>
            <a:ext cx="7273925" cy="129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/>
            <a:endParaRPr lang="ru-RU" altLang="ru-RU" b="1" dirty="0">
              <a:solidFill>
                <a:srgbClr val="002060"/>
              </a:solidFill>
            </a:endParaRPr>
          </a:p>
          <a:p>
            <a:pPr algn="ctr" eaLnBrk="1" hangingPunct="1"/>
            <a:r>
              <a:rPr lang="ru-RU" alt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Лицам, </a:t>
            </a:r>
            <a:r>
              <a:rPr lang="ru-RU" alt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добровольно </a:t>
            </a:r>
            <a:r>
              <a:rPr lang="ru-RU" alt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вступившим </a:t>
            </a:r>
            <a:r>
              <a:rPr lang="ru-RU" alt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правоотношения по обязательному социальному страхованию на случай временной нетрудоспособности и в связи с материнством</a:t>
            </a:r>
          </a:p>
        </p:txBody>
      </p:sp>
    </p:spTree>
    <p:extLst>
      <p:ext uri="{BB962C8B-B14F-4D97-AF65-F5344CB8AC3E}">
        <p14:creationId xmlns:p14="http://schemas.microsoft.com/office/powerpoint/2010/main" val="2193866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Группа 16"/>
          <p:cNvGrpSpPr>
            <a:grpSpLocks/>
          </p:cNvGrpSpPr>
          <p:nvPr/>
        </p:nvGrpSpPr>
        <p:grpSpPr bwMode="auto">
          <a:xfrm>
            <a:off x="0" y="114300"/>
            <a:ext cx="9144000" cy="785813"/>
            <a:chOff x="0" y="131763"/>
            <a:chExt cx="9144000" cy="785812"/>
          </a:xfrm>
        </p:grpSpPr>
        <p:sp>
          <p:nvSpPr>
            <p:cNvPr id="7177" name="Line 16"/>
            <p:cNvSpPr>
              <a:spLocks noChangeShapeType="1"/>
            </p:cNvSpPr>
            <p:nvPr/>
          </p:nvSpPr>
          <p:spPr bwMode="auto">
            <a:xfrm>
              <a:off x="0" y="622300"/>
              <a:ext cx="9144000" cy="0"/>
            </a:xfrm>
            <a:prstGeom prst="line">
              <a:avLst/>
            </a:prstGeom>
            <a:noFill/>
            <a:ln w="19050">
              <a:solidFill>
                <a:srgbClr val="7AA5D4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78" name="Line 16"/>
            <p:cNvSpPr>
              <a:spLocks noChangeShapeType="1"/>
            </p:cNvSpPr>
            <p:nvPr/>
          </p:nvSpPr>
          <p:spPr bwMode="auto">
            <a:xfrm>
              <a:off x="0" y="692150"/>
              <a:ext cx="9144000" cy="0"/>
            </a:xfrm>
            <a:prstGeom prst="line">
              <a:avLst/>
            </a:prstGeom>
            <a:noFill/>
            <a:ln w="19050">
              <a:solidFill>
                <a:srgbClr val="7AA5D4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pic>
          <p:nvPicPr>
            <p:cNvPr id="7179" name="Picture 2" descr="Logo1_color_CMYK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EFDFB"/>
                </a:clrFrom>
                <a:clrTo>
                  <a:srgbClr val="FEFDFB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1138" y="131763"/>
              <a:ext cx="879475" cy="7858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180" name="Rectangle 3"/>
            <p:cNvSpPr>
              <a:spLocks noChangeArrowheads="1"/>
            </p:cNvSpPr>
            <p:nvPr/>
          </p:nvSpPr>
          <p:spPr bwMode="auto">
            <a:xfrm>
              <a:off x="1125538" y="131763"/>
              <a:ext cx="7588250" cy="446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000" tIns="46800" rIns="90000" bIns="46800" anchor="ctr"/>
            <a:lstStyle/>
            <a:p>
              <a:pPr algn="ctr" defTabSz="912813">
                <a:tabLst>
                  <a:tab pos="0" algn="l"/>
                  <a:tab pos="912813" algn="l"/>
                  <a:tab pos="1827213" algn="l"/>
                  <a:tab pos="2741613" algn="l"/>
                  <a:tab pos="3656013" algn="l"/>
                  <a:tab pos="4570413" algn="l"/>
                  <a:tab pos="5484813" algn="l"/>
                  <a:tab pos="6399213" algn="l"/>
                  <a:tab pos="7313613" algn="l"/>
                  <a:tab pos="8228013" algn="l"/>
                  <a:tab pos="9142413" algn="l"/>
                  <a:tab pos="10056813" algn="l"/>
                </a:tabLst>
              </a:pPr>
              <a:endParaRPr lang="ru-RU" altLang="ru-RU" sz="1200" b="1">
                <a:solidFill>
                  <a:srgbClr val="00549A"/>
                </a:solidFill>
                <a:latin typeface="Times New Roman" pitchFamily="18" charset="0"/>
              </a:endParaRPr>
            </a:p>
          </p:txBody>
        </p:sp>
      </p:grpSp>
      <p:sp>
        <p:nvSpPr>
          <p:cNvPr id="10" name="Скругленный прямоугольник 9"/>
          <p:cNvSpPr>
            <a:spLocks noChangeArrowheads="1"/>
          </p:cNvSpPr>
          <p:nvPr/>
        </p:nvSpPr>
        <p:spPr bwMode="auto">
          <a:xfrm>
            <a:off x="1978936" y="1063005"/>
            <a:ext cx="6794517" cy="146463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EDEDED"/>
              </a:gs>
              <a:gs pos="64999">
                <a:srgbClr val="D0D0D0"/>
              </a:gs>
              <a:gs pos="100000">
                <a:srgbClr val="BCBCBC"/>
              </a:gs>
            </a:gsLst>
            <a:lin ang="5400000" scaled="1"/>
          </a:gradFill>
          <a:ln w="9525">
            <a:solidFill>
              <a:srgbClr val="000000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kumimoji="0" lang="ru-RU" alt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</a:t>
            </a:r>
            <a:r>
              <a:rPr kumimoji="0" lang="ru-RU" alt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 </a:t>
            </a:r>
            <a:r>
              <a:rPr kumimoji="0" lang="ru-RU" alt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29.12.2006 №255-ФЗ «Об обязательном социальном страховании на случай временной нетрудоспособности и в связи с материнством» </a:t>
            </a:r>
          </a:p>
        </p:txBody>
      </p:sp>
      <p:sp>
        <p:nvSpPr>
          <p:cNvPr id="11" name="Скругленный прямоугольник 10"/>
          <p:cNvSpPr>
            <a:spLocks noChangeArrowheads="1"/>
          </p:cNvSpPr>
          <p:nvPr/>
        </p:nvSpPr>
        <p:spPr bwMode="auto">
          <a:xfrm>
            <a:off x="1979613" y="2708920"/>
            <a:ext cx="6926262" cy="3744416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EDEDED"/>
              </a:gs>
              <a:gs pos="64999">
                <a:srgbClr val="D0D0D0"/>
              </a:gs>
              <a:gs pos="100000">
                <a:srgbClr val="BCBCBC"/>
              </a:gs>
            </a:gsLst>
            <a:lin ang="5400000" scaled="1"/>
          </a:gradFill>
          <a:ln w="9525">
            <a:solidFill>
              <a:srgbClr val="000000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kumimoji="0" lang="ru-RU" alt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Фонда социального страхования </a:t>
            </a:r>
            <a:r>
              <a:rPr kumimoji="0" lang="ru-RU" alt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 </a:t>
            </a:r>
            <a:r>
              <a:rPr kumimoji="0" lang="ru-RU" alt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kumimoji="0" lang="ru-RU" alt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22 апреля 2019 г. N 216</a:t>
            </a:r>
          </a:p>
          <a:p>
            <a:pPr algn="ctr" eaLnBrk="1" hangingPunct="1">
              <a:defRPr/>
            </a:pPr>
            <a:r>
              <a:rPr kumimoji="0" lang="ru-RU" alt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 </a:t>
            </a:r>
            <a:r>
              <a:rPr kumimoji="0" lang="ru-RU" alt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утверждении Административного регламента Фонда</a:t>
            </a:r>
          </a:p>
          <a:p>
            <a:pPr algn="ctr" eaLnBrk="1" hangingPunct="1">
              <a:defRPr/>
            </a:pPr>
            <a:r>
              <a:rPr kumimoji="0" lang="ru-RU" alt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социального страхования Российской Федерации</a:t>
            </a:r>
          </a:p>
          <a:p>
            <a:pPr algn="ctr" eaLnBrk="1" hangingPunct="1">
              <a:defRPr/>
            </a:pPr>
            <a:r>
              <a:rPr kumimoji="0" lang="ru-RU" alt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предоставлению государственной услуги по регистрации</a:t>
            </a:r>
          </a:p>
          <a:p>
            <a:pPr algn="ctr" eaLnBrk="1" hangingPunct="1">
              <a:defRPr/>
            </a:pPr>
            <a:r>
              <a:rPr kumimoji="0" lang="ru-RU" alt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снятию с регистрационного учета лиц, добровольно</a:t>
            </a:r>
          </a:p>
          <a:p>
            <a:pPr algn="ctr" eaLnBrk="1" hangingPunct="1">
              <a:defRPr/>
            </a:pPr>
            <a:r>
              <a:rPr kumimoji="0" lang="ru-RU" alt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вступивших в правоотношения по обязательному социальному</a:t>
            </a:r>
          </a:p>
          <a:p>
            <a:pPr algn="ctr" eaLnBrk="1" hangingPunct="1">
              <a:defRPr/>
            </a:pPr>
            <a:r>
              <a:rPr kumimoji="0" lang="ru-RU" alt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страхованию на случай временной нетрудоспособности и в связи</a:t>
            </a:r>
          </a:p>
          <a:p>
            <a:pPr algn="ctr" eaLnBrk="1" hangingPunct="1">
              <a:defRPr/>
            </a:pPr>
            <a:r>
              <a:rPr kumimoji="0" lang="ru-RU" alt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kumimoji="0" lang="ru-RU" alt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материнством»</a:t>
            </a:r>
            <a:endParaRPr kumimoji="0" lang="ru-RU" altLang="ru-RU" sz="20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73" name="TextBox 7"/>
          <p:cNvSpPr txBox="1">
            <a:spLocks noChangeArrowheads="1"/>
          </p:cNvSpPr>
          <p:nvPr/>
        </p:nvSpPr>
        <p:spPr bwMode="auto">
          <a:xfrm>
            <a:off x="1290934" y="-78155"/>
            <a:ext cx="777760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buFont typeface="Arial" charset="0"/>
              <a:buNone/>
            </a:pPr>
            <a:endParaRPr lang="ru-RU" altLang="ru-RU" sz="15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Arial" charset="0"/>
              <a:buNone/>
            </a:pP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Нормативные документы для «добровольщиков»</a:t>
            </a:r>
            <a:endParaRPr lang="ru-RU" altLang="ru-RU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 typeface="Arial" charset="0"/>
              <a:buNone/>
            </a:pPr>
            <a:endParaRPr lang="ru-RU" altLang="ru-RU" sz="15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6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098550"/>
            <a:ext cx="1758950" cy="168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699792" y="674688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alt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Нормативные документы:</a:t>
            </a:r>
            <a:endParaRPr lang="ru-RU" altLang="ru-RU" sz="20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1243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Группа 16"/>
          <p:cNvGrpSpPr>
            <a:grpSpLocks/>
          </p:cNvGrpSpPr>
          <p:nvPr/>
        </p:nvGrpSpPr>
        <p:grpSpPr bwMode="auto">
          <a:xfrm>
            <a:off x="0" y="114300"/>
            <a:ext cx="9144000" cy="785813"/>
            <a:chOff x="0" y="131763"/>
            <a:chExt cx="9144000" cy="785812"/>
          </a:xfrm>
        </p:grpSpPr>
        <p:sp>
          <p:nvSpPr>
            <p:cNvPr id="7177" name="Line 16"/>
            <p:cNvSpPr>
              <a:spLocks noChangeShapeType="1"/>
            </p:cNvSpPr>
            <p:nvPr/>
          </p:nvSpPr>
          <p:spPr bwMode="auto">
            <a:xfrm>
              <a:off x="0" y="622300"/>
              <a:ext cx="9144000" cy="0"/>
            </a:xfrm>
            <a:prstGeom prst="line">
              <a:avLst/>
            </a:prstGeom>
            <a:noFill/>
            <a:ln w="19050">
              <a:solidFill>
                <a:srgbClr val="7AA5D4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7178" name="Line 16"/>
            <p:cNvSpPr>
              <a:spLocks noChangeShapeType="1"/>
            </p:cNvSpPr>
            <p:nvPr/>
          </p:nvSpPr>
          <p:spPr bwMode="auto">
            <a:xfrm>
              <a:off x="0" y="692150"/>
              <a:ext cx="9144000" cy="0"/>
            </a:xfrm>
            <a:prstGeom prst="line">
              <a:avLst/>
            </a:prstGeom>
            <a:noFill/>
            <a:ln w="19050">
              <a:solidFill>
                <a:srgbClr val="7AA5D4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dirty="0"/>
            </a:p>
          </p:txBody>
        </p:sp>
        <p:pic>
          <p:nvPicPr>
            <p:cNvPr id="7179" name="Picture 2" descr="Logo1_color_CMYK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EFDFB"/>
                </a:clrFrom>
                <a:clrTo>
                  <a:srgbClr val="FEFDFB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1138" y="131763"/>
              <a:ext cx="879475" cy="7858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180" name="Rectangle 3"/>
            <p:cNvSpPr>
              <a:spLocks noChangeArrowheads="1"/>
            </p:cNvSpPr>
            <p:nvPr/>
          </p:nvSpPr>
          <p:spPr bwMode="auto">
            <a:xfrm>
              <a:off x="1125538" y="131763"/>
              <a:ext cx="7588250" cy="446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000" tIns="46800" rIns="90000" bIns="46800" anchor="ctr"/>
            <a:lstStyle/>
            <a:p>
              <a:pPr algn="ctr" defTabSz="912813">
                <a:tabLst>
                  <a:tab pos="0" algn="l"/>
                  <a:tab pos="912813" algn="l"/>
                  <a:tab pos="1827213" algn="l"/>
                  <a:tab pos="2741613" algn="l"/>
                  <a:tab pos="3656013" algn="l"/>
                  <a:tab pos="4570413" algn="l"/>
                  <a:tab pos="5484813" algn="l"/>
                  <a:tab pos="6399213" algn="l"/>
                  <a:tab pos="7313613" algn="l"/>
                  <a:tab pos="8228013" algn="l"/>
                  <a:tab pos="9142413" algn="l"/>
                  <a:tab pos="10056813" algn="l"/>
                </a:tabLst>
              </a:pPr>
              <a:endParaRPr lang="ru-RU" altLang="ru-RU" sz="1200" b="1" dirty="0">
                <a:solidFill>
                  <a:srgbClr val="00549A"/>
                </a:solidFill>
                <a:latin typeface="Times New Roman" pitchFamily="18" charset="0"/>
              </a:endParaRPr>
            </a:p>
          </p:txBody>
        </p:sp>
      </p:grpSp>
      <p:sp>
        <p:nvSpPr>
          <p:cNvPr id="11" name="Скругленный прямоугольник 10"/>
          <p:cNvSpPr>
            <a:spLocks noChangeArrowheads="1"/>
          </p:cNvSpPr>
          <p:nvPr/>
        </p:nvSpPr>
        <p:spPr bwMode="auto">
          <a:xfrm>
            <a:off x="1998139" y="1300614"/>
            <a:ext cx="6926262" cy="1768346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EDEDED"/>
              </a:gs>
              <a:gs pos="64999">
                <a:srgbClr val="D0D0D0"/>
              </a:gs>
              <a:gs pos="100000">
                <a:srgbClr val="BCBCBC"/>
              </a:gs>
            </a:gsLst>
            <a:lin ang="5400000" scaled="1"/>
          </a:gradFill>
          <a:ln w="9525">
            <a:solidFill>
              <a:srgbClr val="000000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kumimoji="0" lang="ru-RU" alt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Правительства </a:t>
            </a:r>
            <a:r>
              <a:rPr kumimoji="0" lang="ru-RU" alt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 от 02.10.2009 N 790 </a:t>
            </a:r>
            <a:r>
              <a:rPr kumimoji="0" lang="ru-RU" alt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kumimoji="0" lang="ru-RU" alt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порядке уплаты страховых взносов лицами, добровольно вступившими в правоотношения по обязательному социальному страхованию на случай временной нетрудоспособности и в связи с материнством</a:t>
            </a:r>
            <a:r>
              <a:rPr kumimoji="0" lang="ru-RU" alt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endParaRPr kumimoji="0" lang="ru-RU" altLang="ru-RU" sz="20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73" name="TextBox 7"/>
          <p:cNvSpPr txBox="1">
            <a:spLocks noChangeArrowheads="1"/>
          </p:cNvSpPr>
          <p:nvPr/>
        </p:nvSpPr>
        <p:spPr bwMode="auto">
          <a:xfrm>
            <a:off x="1258886" y="0"/>
            <a:ext cx="777760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buFont typeface="Arial" charset="0"/>
              <a:buNone/>
            </a:pPr>
            <a:endParaRPr lang="ru-RU" altLang="ru-RU" sz="15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Arial" charset="0"/>
              <a:buNone/>
            </a:pP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Нормативные </a:t>
            </a:r>
            <a:r>
              <a:rPr lang="ru-RU" alt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документы для «добровольщиков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 eaLnBrk="1" hangingPunct="1">
              <a:buFont typeface="Arial" charset="0"/>
              <a:buNone/>
            </a:pPr>
            <a:endParaRPr lang="ru-RU" altLang="ru-RU" sz="15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>
            <a:spLocks noChangeArrowheads="1"/>
          </p:cNvSpPr>
          <p:nvPr/>
        </p:nvSpPr>
        <p:spPr bwMode="auto">
          <a:xfrm>
            <a:off x="2018315" y="3284984"/>
            <a:ext cx="6926262" cy="3096344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EDEDED"/>
              </a:gs>
              <a:gs pos="64999">
                <a:srgbClr val="D0D0D0"/>
              </a:gs>
              <a:gs pos="100000">
                <a:srgbClr val="BCBCBC"/>
              </a:gs>
            </a:gsLst>
            <a:lin ang="5400000" scaled="1"/>
          </a:gradFill>
          <a:ln w="9525">
            <a:solidFill>
              <a:srgbClr val="000000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kumimoji="0" lang="ru-RU" altLang="ru-RU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kumimoji="0" lang="ru-RU" alt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труда и социальной защиты </a:t>
            </a:r>
            <a:r>
              <a:rPr kumimoji="0" lang="ru-RU" alt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 от </a:t>
            </a:r>
            <a:r>
              <a:rPr kumimoji="0" lang="ru-RU" alt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29.04 </a:t>
            </a:r>
            <a:r>
              <a:rPr kumimoji="0" lang="ru-RU" alt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2016 </a:t>
            </a:r>
            <a:r>
              <a:rPr kumimoji="0" lang="ru-RU" alt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 </a:t>
            </a:r>
            <a:r>
              <a:rPr kumimoji="0" lang="ru-RU" altLang="ru-RU" sz="20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202н "О порядке регистрации и снятия с регистрационного учета в территориальных органах Фонда социального страхования Российской Федерации страхователей и лиц, приравненных к страхователям</a:t>
            </a:r>
            <a:r>
              <a:rPr kumimoji="0" lang="ru-RU" altLang="ru-RU" sz="20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endParaRPr kumimoji="0" lang="ru-RU" altLang="ru-RU" sz="20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6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098550"/>
            <a:ext cx="1758950" cy="168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419872" y="740591"/>
            <a:ext cx="302505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Нормативные документы:</a:t>
            </a:r>
          </a:p>
        </p:txBody>
      </p:sp>
    </p:spTree>
    <p:extLst>
      <p:ext uri="{BB962C8B-B14F-4D97-AF65-F5344CB8AC3E}">
        <p14:creationId xmlns:p14="http://schemas.microsoft.com/office/powerpoint/2010/main" val="1722519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21" name="Group 1"/>
          <p:cNvGrpSpPr>
            <a:grpSpLocks/>
          </p:cNvGrpSpPr>
          <p:nvPr/>
        </p:nvGrpSpPr>
        <p:grpSpPr bwMode="auto">
          <a:xfrm>
            <a:off x="0" y="185738"/>
            <a:ext cx="9142413" cy="784225"/>
            <a:chOff x="0" y="117"/>
            <a:chExt cx="5759" cy="494"/>
          </a:xfrm>
        </p:grpSpPr>
        <p:sp>
          <p:nvSpPr>
            <p:cNvPr id="30722" name="Line 2"/>
            <p:cNvSpPr>
              <a:spLocks noChangeShapeType="1"/>
            </p:cNvSpPr>
            <p:nvPr/>
          </p:nvSpPr>
          <p:spPr bwMode="auto">
            <a:xfrm>
              <a:off x="0" y="426"/>
              <a:ext cx="5759" cy="0"/>
            </a:xfrm>
            <a:prstGeom prst="line">
              <a:avLst/>
            </a:prstGeom>
            <a:noFill/>
            <a:ln w="19080" cap="flat">
              <a:solidFill>
                <a:srgbClr val="7AA5D4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30723" name="Line 3"/>
            <p:cNvSpPr>
              <a:spLocks noChangeShapeType="1"/>
            </p:cNvSpPr>
            <p:nvPr/>
          </p:nvSpPr>
          <p:spPr bwMode="auto">
            <a:xfrm>
              <a:off x="0" y="470"/>
              <a:ext cx="5759" cy="0"/>
            </a:xfrm>
            <a:prstGeom prst="line">
              <a:avLst/>
            </a:prstGeom>
            <a:noFill/>
            <a:ln w="19080" cap="flat">
              <a:solidFill>
                <a:srgbClr val="7AA5D4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dirty="0"/>
            </a:p>
          </p:txBody>
        </p:sp>
        <p:pic>
          <p:nvPicPr>
            <p:cNvPr id="30724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" y="117"/>
              <a:ext cx="553" cy="49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sp>
        <p:nvSpPr>
          <p:cNvPr id="30726" name="Rectangle 6"/>
          <p:cNvSpPr>
            <a:spLocks noGrp="1" noChangeArrowheads="1"/>
          </p:cNvSpPr>
          <p:nvPr>
            <p:ph type="title"/>
          </p:nvPr>
        </p:nvSpPr>
        <p:spPr>
          <a:xfrm>
            <a:off x="358775" y="1003755"/>
            <a:ext cx="8424862" cy="5699397"/>
          </a:xfrm>
          <a:ln/>
        </p:spPr>
        <p:txBody>
          <a:bodyPr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ru-RU" sz="1700" b="1" dirty="0" smtClean="0">
                <a:latin typeface="Times New Roman" pitchFamily="16" charset="0"/>
              </a:rPr>
              <a:t/>
            </a:r>
            <a:br>
              <a:rPr lang="ru-RU" sz="1700" b="1" dirty="0" smtClean="0">
                <a:latin typeface="Times New Roman" pitchFamily="16" charset="0"/>
              </a:rPr>
            </a:b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  <a:t>Виды пособий:</a:t>
            </a:r>
            <a:b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</a:b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  <a:t/>
            </a:r>
            <a:b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</a:b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  <a:t>- пособие по временной нетрудоспособности ;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  <a:t/>
            </a:r>
            <a:b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</a:b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  <a:t/>
            </a:r>
            <a:b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</a:b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  <a:t>- пособие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  <a:t>по беременности и родам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  <a:t>;</a:t>
            </a:r>
            <a:b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</a:b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  <a:t/>
            </a:r>
            <a:b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</a:b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  <a:t>- единовременное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  <a:t>пособие женщинам, вставшим на учет в медицинских организациях в ранние сроки беременности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  <a:t>;</a:t>
            </a:r>
            <a:b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</a:b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  <a:t/>
            </a:r>
            <a:b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</a:b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  <a:t>- единовременное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  <a:t>пособие при рождении ребенка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  <a:t>;</a:t>
            </a:r>
            <a:b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</a:b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  <a:t/>
            </a:r>
            <a:b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</a:b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  <a:t>- 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  <a:t>ежемесячное пособие по уходу за ребенком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  <a:t>;</a:t>
            </a:r>
            <a:b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</a:b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  <a:t/>
            </a:r>
            <a:b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</a:b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  <a:t>-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  <a:t>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  <a:t>социальное 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  <a:t>пособие </a:t>
            </a: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  <a:t>на погребение</a:t>
            </a: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  <a:t>.</a:t>
            </a:r>
            <a:b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</a:br>
            <a: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  <a:t/>
            </a:r>
            <a:br>
              <a:rPr lang="ru-RU" sz="20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</a:br>
            <a:r>
              <a:rPr lang="ru-RU" sz="2000" b="1" i="1" dirty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  <a:t/>
            </a:r>
            <a:br>
              <a:rPr lang="ru-RU" sz="2000" b="1" i="1" dirty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</a:br>
            <a:r>
              <a:rPr lang="ru-RU" sz="20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  <a:t/>
            </a:r>
            <a:br>
              <a:rPr lang="ru-RU" sz="20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27" name="Rectangle 7"/>
          <p:cNvSpPr>
            <a:spLocks noChangeArrowheads="1"/>
          </p:cNvSpPr>
          <p:nvPr/>
        </p:nvSpPr>
        <p:spPr bwMode="auto">
          <a:xfrm>
            <a:off x="1089026" y="-67027"/>
            <a:ext cx="7699375" cy="644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endParaRPr lang="ru-RU" b="1" dirty="0" smtClean="0">
              <a:solidFill>
                <a:schemeClr val="accent1">
                  <a:lumMod val="50000"/>
                </a:schemeClr>
              </a:solidFill>
              <a:latin typeface="Times New Roman" pitchFamily="16" charset="0"/>
            </a:endParaRPr>
          </a:p>
          <a:p>
            <a:pPr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  <a:t>Виды пособий «добровольщикам»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itchFamily="1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324052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21" name="Group 1"/>
          <p:cNvGrpSpPr>
            <a:grpSpLocks/>
          </p:cNvGrpSpPr>
          <p:nvPr/>
        </p:nvGrpSpPr>
        <p:grpSpPr bwMode="auto">
          <a:xfrm>
            <a:off x="0" y="185738"/>
            <a:ext cx="9142413" cy="784225"/>
            <a:chOff x="0" y="117"/>
            <a:chExt cx="5759" cy="494"/>
          </a:xfrm>
        </p:grpSpPr>
        <p:sp>
          <p:nvSpPr>
            <p:cNvPr id="30722" name="Line 2"/>
            <p:cNvSpPr>
              <a:spLocks noChangeShapeType="1"/>
            </p:cNvSpPr>
            <p:nvPr/>
          </p:nvSpPr>
          <p:spPr bwMode="auto">
            <a:xfrm>
              <a:off x="0" y="426"/>
              <a:ext cx="5759" cy="0"/>
            </a:xfrm>
            <a:prstGeom prst="line">
              <a:avLst/>
            </a:prstGeom>
            <a:noFill/>
            <a:ln w="19080" cap="flat">
              <a:solidFill>
                <a:srgbClr val="7AA5D4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30723" name="Line 3"/>
            <p:cNvSpPr>
              <a:spLocks noChangeShapeType="1"/>
            </p:cNvSpPr>
            <p:nvPr/>
          </p:nvSpPr>
          <p:spPr bwMode="auto">
            <a:xfrm>
              <a:off x="0" y="470"/>
              <a:ext cx="5759" cy="0"/>
            </a:xfrm>
            <a:prstGeom prst="line">
              <a:avLst/>
            </a:prstGeom>
            <a:noFill/>
            <a:ln w="19080" cap="flat">
              <a:solidFill>
                <a:srgbClr val="7AA5D4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dirty="0"/>
            </a:p>
          </p:txBody>
        </p:sp>
        <p:pic>
          <p:nvPicPr>
            <p:cNvPr id="30724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" y="117"/>
              <a:ext cx="553" cy="49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sp>
        <p:nvSpPr>
          <p:cNvPr id="30726" name="Rectangle 6"/>
          <p:cNvSpPr>
            <a:spLocks noGrp="1" noChangeArrowheads="1"/>
          </p:cNvSpPr>
          <p:nvPr>
            <p:ph type="title"/>
          </p:nvPr>
        </p:nvSpPr>
        <p:spPr>
          <a:xfrm>
            <a:off x="382588" y="969963"/>
            <a:ext cx="8424862" cy="5699397"/>
          </a:xfrm>
          <a:ln/>
        </p:spPr>
        <p:txBody>
          <a:bodyPr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ru-RU" sz="1700" b="1" dirty="0" smtClean="0">
                <a:latin typeface="Times New Roman" pitchFamily="16" charset="0"/>
              </a:rPr>
              <a:t/>
            </a:r>
            <a:br>
              <a:rPr lang="ru-RU" sz="1700" b="1" dirty="0" smtClean="0">
                <a:latin typeface="Times New Roman" pitchFamily="16" charset="0"/>
              </a:rPr>
            </a:br>
            <a:r>
              <a:rPr lang="ru-RU" sz="20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  <a:t/>
            </a:r>
            <a:br>
              <a:rPr lang="ru-RU" sz="20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</a:br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Лица</a:t>
            </a:r>
            <a:r>
              <a:rPr lang="ru-RU" sz="18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добровольно вступившие в правоотношения по обязательному социальному страхованию на случай временной нетрудоспособности и в связи с материнством, приобретают право на получение страхового обеспечения в 2021 году при условии уплаты ими </a:t>
            </a:r>
            <a:r>
              <a:rPr lang="ru-RU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позднее 31.12.2020 </a:t>
            </a:r>
            <a:r>
              <a:rPr lang="ru-RU" sz="18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страховых взносов в </a:t>
            </a:r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размере   </a:t>
            </a:r>
            <a:r>
              <a:rPr lang="ru-RU" sz="1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4 221 руб. 24 коп. </a:t>
            </a:r>
            <a:r>
              <a:rPr lang="ru-RU" sz="18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(минимальный размер оплаты труда на 01.01.2020 - 12130 руб. x тариф страхового </a:t>
            </a:r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взноса </a:t>
            </a:r>
            <a:r>
              <a:rPr lang="ru-RU" sz="18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2,9% x 12</a:t>
            </a:r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Обратите внимание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что с </a:t>
            </a:r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25.07. </a:t>
            </a:r>
            <a:r>
              <a:rPr lang="ru-RU" sz="18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2020 </a:t>
            </a:r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вступил в силу приказ Министерства труда и социальной защиты Российской Федерации от 10 июня 2020 г. № 323н «О внесении изменений в приказ Министерства труда и социальной защиты Российской Федерации от </a:t>
            </a:r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29.04. </a:t>
            </a:r>
            <a:r>
              <a:rPr lang="ru-RU" sz="18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2016  </a:t>
            </a:r>
            <a:r>
              <a:rPr lang="ru-RU" sz="1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№ </a:t>
            </a:r>
            <a:r>
              <a:rPr lang="ru-RU" sz="18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202н «О порядке регистрации и снятия с регистрационного учета в территориальных органах Фонда социального страхования Российской Федерации страхователей и лиц, приравненных к страхователям». При получении сведений из ЕГРИП о прекращении деятельности физического лица в качестве индивидуального предпринимателя правоотношения с ним по обязательному социальному страхованию на случай временной нетрудоспособности и в связи с материнством считаются прекратившимися с даты прекращения его деятельности в качестве индивидуального предпринимателя, указанной в сведениях из ЕГРИП.</a:t>
            </a:r>
            <a:br>
              <a:rPr lang="ru-RU" sz="1800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endParaRPr lang="ru-RU" sz="1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27" name="Rectangle 7"/>
          <p:cNvSpPr>
            <a:spLocks noChangeArrowheads="1"/>
          </p:cNvSpPr>
          <p:nvPr/>
        </p:nvSpPr>
        <p:spPr bwMode="auto">
          <a:xfrm>
            <a:off x="1119384" y="177415"/>
            <a:ext cx="7699375" cy="367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ru-RU" b="1" dirty="0" smtClean="0">
                <a:solidFill>
                  <a:srgbClr val="FF0000"/>
                </a:solidFill>
                <a:latin typeface="Times New Roman" pitchFamily="16" charset="0"/>
              </a:rPr>
              <a:t>Важно!</a:t>
            </a:r>
            <a:endParaRPr lang="ru-RU" b="1" dirty="0">
              <a:solidFill>
                <a:srgbClr val="FF0000"/>
              </a:solidFill>
              <a:latin typeface="Times New Roman" pitchFamily="1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267025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90" name="Группа 8"/>
          <p:cNvGrpSpPr>
            <a:grpSpLocks/>
          </p:cNvGrpSpPr>
          <p:nvPr/>
        </p:nvGrpSpPr>
        <p:grpSpPr bwMode="auto">
          <a:xfrm>
            <a:off x="0" y="185738"/>
            <a:ext cx="9144000" cy="785812"/>
            <a:chOff x="0" y="131763"/>
            <a:chExt cx="9144000" cy="785812"/>
          </a:xfrm>
        </p:grpSpPr>
        <p:sp>
          <p:nvSpPr>
            <p:cNvPr id="37904" name="Line 16"/>
            <p:cNvSpPr>
              <a:spLocks noChangeShapeType="1"/>
            </p:cNvSpPr>
            <p:nvPr/>
          </p:nvSpPr>
          <p:spPr bwMode="auto">
            <a:xfrm>
              <a:off x="0" y="622300"/>
              <a:ext cx="9144000" cy="0"/>
            </a:xfrm>
            <a:prstGeom prst="line">
              <a:avLst/>
            </a:prstGeom>
            <a:noFill/>
            <a:ln w="19050">
              <a:solidFill>
                <a:srgbClr val="7AA5D4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37905" name="Line 16"/>
            <p:cNvSpPr>
              <a:spLocks noChangeShapeType="1"/>
            </p:cNvSpPr>
            <p:nvPr/>
          </p:nvSpPr>
          <p:spPr bwMode="auto">
            <a:xfrm>
              <a:off x="0" y="692150"/>
              <a:ext cx="9144000" cy="0"/>
            </a:xfrm>
            <a:prstGeom prst="line">
              <a:avLst/>
            </a:prstGeom>
            <a:noFill/>
            <a:ln w="19050">
              <a:solidFill>
                <a:srgbClr val="7AA5D4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dirty="0"/>
            </a:p>
          </p:txBody>
        </p:sp>
        <p:pic>
          <p:nvPicPr>
            <p:cNvPr id="37906" name="Picture 2" descr="Logo1_color_CMYK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EFDFB"/>
                </a:clrFrom>
                <a:clrTo>
                  <a:srgbClr val="FEFDFB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1138" y="131763"/>
              <a:ext cx="879475" cy="7858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" name="Заголовок 6"/>
          <p:cNvSpPr>
            <a:spLocks noGrp="1"/>
          </p:cNvSpPr>
          <p:nvPr>
            <p:ph type="title"/>
          </p:nvPr>
        </p:nvSpPr>
        <p:spPr>
          <a:xfrm>
            <a:off x="234195" y="957419"/>
            <a:ext cx="8675610" cy="5481786"/>
          </a:xfrm>
        </p:spPr>
        <p:txBody>
          <a:bodyPr>
            <a:no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>
                <a:latin typeface="Times New Roman" pitchFamily="18" charset="0"/>
                <a:cs typeface="Times New Roman" pitchFamily="18" charset="0"/>
              </a:rPr>
            </a:br>
            <a:endParaRPr lang="ru-RU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87624" y="89620"/>
            <a:ext cx="80533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  <a:t>Информация для «добровольщиков»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itchFamily="16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268760"/>
            <a:ext cx="7632848" cy="46372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1344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90" name="Группа 8"/>
          <p:cNvGrpSpPr>
            <a:grpSpLocks/>
          </p:cNvGrpSpPr>
          <p:nvPr/>
        </p:nvGrpSpPr>
        <p:grpSpPr bwMode="auto">
          <a:xfrm>
            <a:off x="0" y="185738"/>
            <a:ext cx="9144000" cy="785812"/>
            <a:chOff x="0" y="131763"/>
            <a:chExt cx="9144000" cy="785812"/>
          </a:xfrm>
        </p:grpSpPr>
        <p:sp>
          <p:nvSpPr>
            <p:cNvPr id="37904" name="Line 16"/>
            <p:cNvSpPr>
              <a:spLocks noChangeShapeType="1"/>
            </p:cNvSpPr>
            <p:nvPr/>
          </p:nvSpPr>
          <p:spPr bwMode="auto">
            <a:xfrm>
              <a:off x="0" y="622300"/>
              <a:ext cx="9144000" cy="0"/>
            </a:xfrm>
            <a:prstGeom prst="line">
              <a:avLst/>
            </a:prstGeom>
            <a:noFill/>
            <a:ln w="19050">
              <a:solidFill>
                <a:srgbClr val="7AA5D4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37905" name="Line 16"/>
            <p:cNvSpPr>
              <a:spLocks noChangeShapeType="1"/>
            </p:cNvSpPr>
            <p:nvPr/>
          </p:nvSpPr>
          <p:spPr bwMode="auto">
            <a:xfrm>
              <a:off x="0" y="692150"/>
              <a:ext cx="9144000" cy="0"/>
            </a:xfrm>
            <a:prstGeom prst="line">
              <a:avLst/>
            </a:prstGeom>
            <a:noFill/>
            <a:ln w="19050">
              <a:solidFill>
                <a:srgbClr val="7AA5D4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dirty="0"/>
            </a:p>
          </p:txBody>
        </p:sp>
        <p:pic>
          <p:nvPicPr>
            <p:cNvPr id="37906" name="Picture 2" descr="Logo1_color_CMYK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EFDFB"/>
                </a:clrFrom>
                <a:clrTo>
                  <a:srgbClr val="FEFDFB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1138" y="131763"/>
              <a:ext cx="879475" cy="7858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1" name="Заголовок 6"/>
          <p:cNvSpPr>
            <a:spLocks noGrp="1"/>
          </p:cNvSpPr>
          <p:nvPr>
            <p:ph type="title"/>
          </p:nvPr>
        </p:nvSpPr>
        <p:spPr>
          <a:xfrm>
            <a:off x="359532" y="971550"/>
            <a:ext cx="8675610" cy="5481786"/>
          </a:xfrm>
        </p:spPr>
        <p:txBody>
          <a:bodyPr>
            <a:noAutofit/>
          </a:bodyPr>
          <a:lstStyle/>
          <a:p>
            <a:pPr marL="285750" indent="-285750" defTabSz="711200">
              <a:lnSpc>
                <a:spcPct val="90000"/>
              </a:lnSpc>
              <a:spcAft>
                <a:spcPct val="35000"/>
              </a:spcAft>
            </a:pPr>
            <a:r>
              <a:rPr lang="ru-RU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9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9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87623" y="185738"/>
            <a:ext cx="80533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  <a:t>Информация для «добровольщиков»</a:t>
            </a: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8339" y="746125"/>
            <a:ext cx="6457950" cy="586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4732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938" name="Группа 16"/>
          <p:cNvGrpSpPr>
            <a:grpSpLocks/>
          </p:cNvGrpSpPr>
          <p:nvPr/>
        </p:nvGrpSpPr>
        <p:grpSpPr bwMode="auto">
          <a:xfrm>
            <a:off x="0" y="131763"/>
            <a:ext cx="9144000" cy="785812"/>
            <a:chOff x="0" y="131763"/>
            <a:chExt cx="9144000" cy="785812"/>
          </a:xfrm>
        </p:grpSpPr>
        <p:sp>
          <p:nvSpPr>
            <p:cNvPr id="39948" name="Line 16"/>
            <p:cNvSpPr>
              <a:spLocks noChangeShapeType="1"/>
            </p:cNvSpPr>
            <p:nvPr/>
          </p:nvSpPr>
          <p:spPr bwMode="auto">
            <a:xfrm>
              <a:off x="0" y="622300"/>
              <a:ext cx="9144000" cy="0"/>
            </a:xfrm>
            <a:prstGeom prst="line">
              <a:avLst/>
            </a:prstGeom>
            <a:noFill/>
            <a:ln w="19050">
              <a:solidFill>
                <a:srgbClr val="7AA5D4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39949" name="Line 16"/>
            <p:cNvSpPr>
              <a:spLocks noChangeShapeType="1"/>
            </p:cNvSpPr>
            <p:nvPr/>
          </p:nvSpPr>
          <p:spPr bwMode="auto">
            <a:xfrm>
              <a:off x="0" y="692150"/>
              <a:ext cx="9144000" cy="0"/>
            </a:xfrm>
            <a:prstGeom prst="line">
              <a:avLst/>
            </a:prstGeom>
            <a:noFill/>
            <a:ln w="19050">
              <a:solidFill>
                <a:srgbClr val="7AA5D4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dirty="0"/>
            </a:p>
          </p:txBody>
        </p:sp>
        <p:pic>
          <p:nvPicPr>
            <p:cNvPr id="39950" name="Picture 2" descr="Logo1_color_CMYK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EFDFB"/>
                </a:clrFrom>
                <a:clrTo>
                  <a:srgbClr val="FEFDFB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1138" y="131763"/>
              <a:ext cx="879475" cy="7858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9940" name="Рисунок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5088" y="1063625"/>
            <a:ext cx="727076" cy="72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4214" name="TextBox 1">
            <a:extLst>
              <a:ext uri="{FF2B5EF4-FFF2-40B4-BE49-F238E27FC236}"/>
            </a:extLst>
          </p:cNvPr>
          <p:cNvSpPr txBox="1">
            <a:spLocks noChangeArrowheads="1"/>
          </p:cNvSpPr>
          <p:nvPr/>
        </p:nvSpPr>
        <p:spPr bwMode="auto">
          <a:xfrm>
            <a:off x="785813" y="839614"/>
            <a:ext cx="8358187" cy="107721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buClr>
                <a:srgbClr val="E46C0A"/>
              </a:buClr>
              <a:defRPr/>
            </a:pPr>
            <a:r>
              <a:rPr kumimoji="0" lang="ru-RU" altLang="ru-RU" sz="1600" b="1" dirty="0">
                <a:solidFill>
                  <a:srgbClr val="FF0000"/>
                </a:solidFill>
              </a:rPr>
              <a:t>Информация </a:t>
            </a:r>
            <a:r>
              <a:rPr kumimoji="0" lang="ru-RU" altLang="ru-RU" sz="1600" b="1" dirty="0" smtClean="0">
                <a:solidFill>
                  <a:srgbClr val="FF0000"/>
                </a:solidFill>
              </a:rPr>
              <a:t>по лицам,  </a:t>
            </a:r>
            <a:r>
              <a:rPr kumimoji="0" lang="ru-RU" altLang="ru-RU" sz="1600" b="1" dirty="0">
                <a:solidFill>
                  <a:srgbClr val="FF0000"/>
                </a:solidFill>
              </a:rPr>
              <a:t>добровольно </a:t>
            </a:r>
            <a:r>
              <a:rPr kumimoji="0" lang="ru-RU" altLang="ru-RU" sz="1600" b="1" dirty="0" smtClean="0">
                <a:solidFill>
                  <a:srgbClr val="FF0000"/>
                </a:solidFill>
              </a:rPr>
              <a:t>вступившим </a:t>
            </a:r>
            <a:r>
              <a:rPr kumimoji="0" lang="ru-RU" altLang="ru-RU" sz="1600" b="1" dirty="0">
                <a:solidFill>
                  <a:srgbClr val="FF0000"/>
                </a:solidFill>
              </a:rPr>
              <a:t>в правоотношения по обязательному социальному страхованию на случай временной нетрудоспособности и в связи с </a:t>
            </a:r>
            <a:r>
              <a:rPr kumimoji="0" lang="ru-RU" altLang="ru-RU" sz="1600" b="1" dirty="0" smtClean="0">
                <a:solidFill>
                  <a:srgbClr val="FF0000"/>
                </a:solidFill>
              </a:rPr>
              <a:t>материнство размещена на сайте ГУ – ЧРО ФСС РФ по адресу : </a:t>
            </a:r>
            <a:r>
              <a:rPr kumimoji="0" lang="ru-RU" altLang="ru-RU" sz="1600" b="1" u="sng" dirty="0" smtClean="0">
                <a:solidFill>
                  <a:srgbClr val="FF0000"/>
                </a:solidFill>
              </a:rPr>
              <a:t> </a:t>
            </a:r>
            <a:r>
              <a:rPr kumimoji="0" lang="en-US" altLang="ru-RU" sz="1600" b="1" u="sng" dirty="0">
                <a:solidFill>
                  <a:schemeClr val="tx2"/>
                </a:solidFill>
              </a:rPr>
              <a:t>http://r74.fss.ru/283503/index.shtml</a:t>
            </a:r>
            <a:endParaRPr lang="ru-RU" altLang="ru-RU" sz="1000" dirty="0" smtClean="0">
              <a:solidFill>
                <a:schemeClr val="tx2"/>
              </a:solidFill>
            </a:endParaRPr>
          </a:p>
        </p:txBody>
      </p:sp>
      <p:pic>
        <p:nvPicPr>
          <p:cNvPr id="39942" name="Picture 2" descr="Logo1_color_CMYK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DFB"/>
              </a:clrFrom>
              <a:clrTo>
                <a:srgbClr val="FEFD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38" y="142875"/>
            <a:ext cx="879475" cy="7858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7" name="Rectangle 3"/>
          <p:cNvSpPr>
            <a:spLocks noChangeArrowheads="1"/>
          </p:cNvSpPr>
          <p:nvPr/>
        </p:nvSpPr>
        <p:spPr bwMode="auto">
          <a:xfrm>
            <a:off x="1125538" y="241300"/>
            <a:ext cx="7191375" cy="44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/>
          <a:p>
            <a:pPr algn="ctr" eaLnBrk="1" hangingPunct="1">
              <a:buFont typeface="Arial" charset="0"/>
              <a:buNone/>
            </a:pPr>
            <a:endParaRPr lang="ru-RU" altLang="ru-RU" sz="2400" b="1" dirty="0">
              <a:solidFill>
                <a:srgbClr val="FF0000"/>
              </a:solidFill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56494" y="142875"/>
            <a:ext cx="74168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  <a:t>Информация для «добровольщиков»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916832"/>
            <a:ext cx="9036496" cy="4716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7854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Прямоугольник 3"/>
          <p:cNvSpPr>
            <a:spLocks noChangeArrowheads="1"/>
          </p:cNvSpPr>
          <p:nvPr/>
        </p:nvSpPr>
        <p:spPr bwMode="auto">
          <a:xfrm>
            <a:off x="1042988" y="2492375"/>
            <a:ext cx="7273925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/>
            <a:endParaRPr lang="ru-RU" altLang="ru-RU" b="1" dirty="0">
              <a:solidFill>
                <a:srgbClr val="002060"/>
              </a:solidFill>
            </a:endParaRPr>
          </a:p>
          <a:p>
            <a:pPr algn="ctr" eaLnBrk="1" hangingPunct="1"/>
            <a:r>
              <a:rPr lang="ru-RU" alt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Информация по регистрации и снятию с </a:t>
            </a:r>
            <a:r>
              <a:rPr lang="ru-RU" altLang="ru-RU" sz="20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учета ИП в ФСС</a:t>
            </a:r>
            <a:r>
              <a:rPr lang="en-US" altLang="ru-RU" sz="20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9325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Прямоугольник 3"/>
          <p:cNvSpPr>
            <a:spLocks noChangeArrowheads="1"/>
          </p:cNvSpPr>
          <p:nvPr/>
        </p:nvSpPr>
        <p:spPr bwMode="auto">
          <a:xfrm>
            <a:off x="1042988" y="2492375"/>
            <a:ext cx="7273925" cy="129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 eaLnBrk="1" hangingPunct="1"/>
            <a:endParaRPr lang="ru-RU" altLang="ru-RU" b="1" dirty="0">
              <a:solidFill>
                <a:srgbClr val="002060"/>
              </a:solidFill>
            </a:endParaRPr>
          </a:p>
          <a:p>
            <a:pPr algn="ctr" eaLnBrk="1" hangingPunct="1"/>
            <a:r>
              <a:rPr lang="ru-RU" alt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Нормативные </a:t>
            </a:r>
            <a:r>
              <a:rPr lang="ru-RU" alt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документы по назначению и выплате пособий по временной нетрудоспособности  в случае карантина застрахованным лицам в возрасте 65 лет и старше</a:t>
            </a:r>
          </a:p>
        </p:txBody>
      </p:sp>
    </p:spTree>
    <p:extLst>
      <p:ext uri="{BB962C8B-B14F-4D97-AF65-F5344CB8AC3E}">
        <p14:creationId xmlns:p14="http://schemas.microsoft.com/office/powerpoint/2010/main" val="3387947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Группа 16"/>
          <p:cNvGrpSpPr>
            <a:grpSpLocks/>
          </p:cNvGrpSpPr>
          <p:nvPr/>
        </p:nvGrpSpPr>
        <p:grpSpPr bwMode="auto">
          <a:xfrm>
            <a:off x="0" y="114300"/>
            <a:ext cx="9144000" cy="785813"/>
            <a:chOff x="0" y="131763"/>
            <a:chExt cx="9144000" cy="785812"/>
          </a:xfrm>
        </p:grpSpPr>
        <p:sp>
          <p:nvSpPr>
            <p:cNvPr id="7177" name="Line 16"/>
            <p:cNvSpPr>
              <a:spLocks noChangeShapeType="1"/>
            </p:cNvSpPr>
            <p:nvPr/>
          </p:nvSpPr>
          <p:spPr bwMode="auto">
            <a:xfrm>
              <a:off x="0" y="622300"/>
              <a:ext cx="9144000" cy="0"/>
            </a:xfrm>
            <a:prstGeom prst="line">
              <a:avLst/>
            </a:prstGeom>
            <a:noFill/>
            <a:ln w="19050">
              <a:solidFill>
                <a:srgbClr val="7AA5D4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78" name="Line 16"/>
            <p:cNvSpPr>
              <a:spLocks noChangeShapeType="1"/>
            </p:cNvSpPr>
            <p:nvPr/>
          </p:nvSpPr>
          <p:spPr bwMode="auto">
            <a:xfrm>
              <a:off x="0" y="692150"/>
              <a:ext cx="9144000" cy="0"/>
            </a:xfrm>
            <a:prstGeom prst="line">
              <a:avLst/>
            </a:prstGeom>
            <a:noFill/>
            <a:ln w="19050">
              <a:solidFill>
                <a:srgbClr val="7AA5D4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pic>
          <p:nvPicPr>
            <p:cNvPr id="7179" name="Picture 2" descr="Logo1_color_CMYK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EFDFB"/>
                </a:clrFrom>
                <a:clrTo>
                  <a:srgbClr val="FEFDFB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1138" y="131763"/>
              <a:ext cx="879475" cy="7858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180" name="Rectangle 3"/>
            <p:cNvSpPr>
              <a:spLocks noChangeArrowheads="1"/>
            </p:cNvSpPr>
            <p:nvPr/>
          </p:nvSpPr>
          <p:spPr bwMode="auto">
            <a:xfrm>
              <a:off x="1125538" y="131763"/>
              <a:ext cx="7588250" cy="446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000" tIns="46800" rIns="90000" bIns="46800" anchor="ctr"/>
            <a:lstStyle/>
            <a:p>
              <a:pPr algn="ctr" defTabSz="912813">
                <a:tabLst>
                  <a:tab pos="0" algn="l"/>
                  <a:tab pos="912813" algn="l"/>
                  <a:tab pos="1827213" algn="l"/>
                  <a:tab pos="2741613" algn="l"/>
                  <a:tab pos="3656013" algn="l"/>
                  <a:tab pos="4570413" algn="l"/>
                  <a:tab pos="5484813" algn="l"/>
                  <a:tab pos="6399213" algn="l"/>
                  <a:tab pos="7313613" algn="l"/>
                  <a:tab pos="8228013" algn="l"/>
                  <a:tab pos="9142413" algn="l"/>
                  <a:tab pos="10056813" algn="l"/>
                </a:tabLst>
              </a:pPr>
              <a:endParaRPr lang="ru-RU" altLang="ru-RU" sz="1200" b="1">
                <a:solidFill>
                  <a:srgbClr val="00549A"/>
                </a:solidFill>
                <a:latin typeface="Times New Roman" pitchFamily="18" charset="0"/>
              </a:endParaRPr>
            </a:p>
          </p:txBody>
        </p:sp>
      </p:grpSp>
      <p:sp>
        <p:nvSpPr>
          <p:cNvPr id="10" name="Скругленный прямоугольник 9"/>
          <p:cNvSpPr>
            <a:spLocks noChangeArrowheads="1"/>
          </p:cNvSpPr>
          <p:nvPr/>
        </p:nvSpPr>
        <p:spPr bwMode="auto">
          <a:xfrm>
            <a:off x="1475656" y="674688"/>
            <a:ext cx="7502914" cy="83663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EDEDED"/>
              </a:gs>
              <a:gs pos="64999">
                <a:srgbClr val="D0D0D0"/>
              </a:gs>
              <a:gs pos="100000">
                <a:srgbClr val="BCBCBC"/>
              </a:gs>
            </a:gsLst>
            <a:lin ang="5400000" scaled="1"/>
          </a:gradFill>
          <a:ln w="9525">
            <a:solidFill>
              <a:srgbClr val="000000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kumimoji="0" lang="ru-RU" alt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24.07.1998 N 125-ФЗ</a:t>
            </a:r>
          </a:p>
          <a:p>
            <a:pPr algn="ctr" eaLnBrk="1" hangingPunct="1">
              <a:defRPr/>
            </a:pPr>
            <a:r>
              <a:rPr kumimoji="0" lang="ru-RU" alt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 обязательном социальном страховании от несчастных случаев на производстве и профессиональных заболеваний»</a:t>
            </a:r>
            <a:endParaRPr kumimoji="0" lang="ru-RU" altLang="ru-RU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>
            <a:spLocks noChangeArrowheads="1"/>
          </p:cNvSpPr>
          <p:nvPr/>
        </p:nvSpPr>
        <p:spPr bwMode="auto">
          <a:xfrm>
            <a:off x="134174" y="1612450"/>
            <a:ext cx="7502914" cy="82758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EDEDED"/>
              </a:gs>
              <a:gs pos="64999">
                <a:srgbClr val="D0D0D0"/>
              </a:gs>
              <a:gs pos="100000">
                <a:srgbClr val="BCBCBC"/>
              </a:gs>
            </a:gsLst>
            <a:lin ang="5400000" scaled="1"/>
          </a:gradFill>
          <a:ln w="9525">
            <a:solidFill>
              <a:srgbClr val="000000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kumimoji="0" lang="ru-RU" alt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закон от 29.12.2006 N 255-ФЗ</a:t>
            </a:r>
          </a:p>
          <a:p>
            <a:pPr algn="ctr" eaLnBrk="1" hangingPunct="1">
              <a:defRPr/>
            </a:pPr>
            <a:r>
              <a:rPr kumimoji="0" lang="ru-RU" alt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 обязательном социальном страховании на случай временной нетрудоспособности и в связи с материнством»</a:t>
            </a:r>
          </a:p>
        </p:txBody>
      </p:sp>
      <p:sp>
        <p:nvSpPr>
          <p:cNvPr id="7173" name="TextBox 7"/>
          <p:cNvSpPr txBox="1">
            <a:spLocks noChangeArrowheads="1"/>
          </p:cNvSpPr>
          <p:nvPr/>
        </p:nvSpPr>
        <p:spPr bwMode="auto">
          <a:xfrm>
            <a:off x="1257300" y="192088"/>
            <a:ext cx="76469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>
              <a:buFont typeface="Arial" charset="0"/>
              <a:buNone/>
            </a:pPr>
            <a:r>
              <a:rPr kumimoji="1" lang="ru-RU" alt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НОРМАТИВНЫЕ ДОКУМЕНТЫ </a:t>
            </a:r>
            <a:r>
              <a:rPr kumimoji="1" lang="ru-RU" alt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 РЕГИСТРАЦИИ ИП В ФСС</a:t>
            </a:r>
            <a:endParaRPr lang="ru-RU" altLang="ru-RU" sz="2000" b="1" dirty="0">
              <a:solidFill>
                <a:srgbClr val="FF0000"/>
              </a:solidFill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>
            <a:spLocks noChangeArrowheads="1"/>
          </p:cNvSpPr>
          <p:nvPr/>
        </p:nvSpPr>
        <p:spPr bwMode="auto">
          <a:xfrm>
            <a:off x="133844" y="3789040"/>
            <a:ext cx="7503244" cy="153789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EDEDED"/>
              </a:gs>
              <a:gs pos="64999">
                <a:srgbClr val="D0D0D0"/>
              </a:gs>
              <a:gs pos="100000">
                <a:srgbClr val="BCBCBC"/>
              </a:gs>
            </a:gsLst>
            <a:lin ang="5400000" scaled="1"/>
          </a:gradFill>
          <a:ln w="9525">
            <a:solidFill>
              <a:srgbClr val="000000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kumimoji="0" lang="ru-RU" altLang="ru-RU" sz="1400" b="1" dirty="0" smtClean="0">
              <a:solidFill>
                <a:schemeClr val="accent1"/>
              </a:solidFill>
            </a:endParaRPr>
          </a:p>
          <a:p>
            <a:pPr algn="ctr" eaLnBrk="1" hangingPunct="1">
              <a:defRPr/>
            </a:pPr>
            <a:r>
              <a:rPr kumimoji="0" lang="ru-RU" alt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ФСС РФ от 22.04.2019 N 214</a:t>
            </a:r>
          </a:p>
          <a:p>
            <a:pPr algn="ctr" eaLnBrk="1" hangingPunct="1">
              <a:defRPr/>
            </a:pPr>
            <a:r>
              <a:rPr kumimoji="0" lang="ru-RU" alt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 утверждении Административного регламента Фонда социального страхования Российской Федерации по предоставлению государственной услуги по регистрации и снятию с регистрационного учета страхователей - физических лиц, обязанных уплачивать страховые взносы в связи с заключением гражданско-правового договора»</a:t>
            </a:r>
          </a:p>
          <a:p>
            <a:pPr algn="ctr" eaLnBrk="1" hangingPunct="1">
              <a:defRPr/>
            </a:pPr>
            <a:endParaRPr kumimoji="0" lang="ru-RU" altLang="ru-RU" sz="1800" b="1" dirty="0">
              <a:solidFill>
                <a:schemeClr val="accent1"/>
              </a:solidFill>
            </a:endParaRPr>
          </a:p>
        </p:txBody>
      </p:sp>
      <p:sp>
        <p:nvSpPr>
          <p:cNvPr id="14" name="Скругленный прямоугольник 13"/>
          <p:cNvSpPr>
            <a:spLocks noChangeArrowheads="1"/>
          </p:cNvSpPr>
          <p:nvPr/>
        </p:nvSpPr>
        <p:spPr bwMode="auto">
          <a:xfrm>
            <a:off x="1494143" y="2563903"/>
            <a:ext cx="7502915" cy="1060974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EDEDED"/>
              </a:gs>
              <a:gs pos="64999">
                <a:srgbClr val="D0D0D0"/>
              </a:gs>
              <a:gs pos="100000">
                <a:srgbClr val="BCBCBC"/>
              </a:gs>
            </a:gsLst>
            <a:lin ang="5400000" scaled="1"/>
          </a:gradFill>
          <a:ln w="9525">
            <a:solidFill>
              <a:srgbClr val="000000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kumimoji="0" lang="ru-RU" alt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Минтруда России от 29.04.2016 N 202н</a:t>
            </a:r>
          </a:p>
          <a:p>
            <a:pPr algn="ctr" eaLnBrk="1" hangingPunct="1">
              <a:defRPr/>
            </a:pPr>
            <a:r>
              <a:rPr kumimoji="0" lang="ru-RU" alt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 </a:t>
            </a:r>
            <a:r>
              <a:rPr kumimoji="0" lang="ru-RU" alt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порядке регистрации и снятия с регистрационного учета в территориальных органах Фонда социального страхования Российской Федерации страхователей и лиц, приравненных к </a:t>
            </a:r>
            <a:r>
              <a:rPr kumimoji="0" lang="ru-RU" alt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страхователям»</a:t>
            </a:r>
            <a:endParaRPr kumimoji="0" lang="ru-RU" altLang="ru-RU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6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473434"/>
            <a:ext cx="1475655" cy="1315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Скругленный прямоугольник 14"/>
          <p:cNvSpPr>
            <a:spLocks noChangeArrowheads="1"/>
          </p:cNvSpPr>
          <p:nvPr/>
        </p:nvSpPr>
        <p:spPr bwMode="auto">
          <a:xfrm>
            <a:off x="1512632" y="5445224"/>
            <a:ext cx="7465938" cy="127310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EDEDED"/>
              </a:gs>
              <a:gs pos="64999">
                <a:srgbClr val="D0D0D0"/>
              </a:gs>
              <a:gs pos="100000">
                <a:srgbClr val="BCBCBC"/>
              </a:gs>
            </a:gsLst>
            <a:lin ang="5400000" scaled="1"/>
          </a:gradFill>
          <a:ln w="9525">
            <a:solidFill>
              <a:srgbClr val="000000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kumimoji="0" lang="ru-RU" altLang="ru-RU" sz="1400" b="1" dirty="0" smtClean="0">
              <a:solidFill>
                <a:schemeClr val="accent1"/>
              </a:solidFill>
            </a:endParaRPr>
          </a:p>
          <a:p>
            <a:pPr algn="ctr" eaLnBrk="1" hangingPunct="1">
              <a:defRPr/>
            </a:pPr>
            <a:r>
              <a:rPr kumimoji="0" lang="ru-RU" alt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ФСС РФ от 22.04.2019 N 215</a:t>
            </a:r>
          </a:p>
          <a:p>
            <a:pPr algn="ctr" eaLnBrk="1" hangingPunct="1">
              <a:defRPr/>
            </a:pPr>
            <a:r>
              <a:rPr kumimoji="0" lang="ru-RU" alt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 </a:t>
            </a:r>
            <a:r>
              <a:rPr kumimoji="0" lang="ru-RU" altLang="ru-RU" sz="1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утверждении Административного регламента Фонда социального страхования Российской Федерации по предоставлению государственной услуги по регистрации и снятию с регистрационного учета страхователей - физических лиц, заключивших трудовой договор с </a:t>
            </a:r>
            <a:r>
              <a:rPr kumimoji="0" lang="ru-RU" alt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работником»</a:t>
            </a:r>
            <a:endParaRPr kumimoji="0" lang="ru-RU" altLang="ru-RU" sz="17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defRPr/>
            </a:pPr>
            <a:endParaRPr kumimoji="0" lang="ru-RU" altLang="ru-RU" sz="18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9576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Группа 16"/>
          <p:cNvGrpSpPr>
            <a:grpSpLocks/>
          </p:cNvGrpSpPr>
          <p:nvPr/>
        </p:nvGrpSpPr>
        <p:grpSpPr bwMode="auto">
          <a:xfrm>
            <a:off x="0" y="131763"/>
            <a:ext cx="9144000" cy="785812"/>
            <a:chOff x="0" y="131763"/>
            <a:chExt cx="9144000" cy="785812"/>
          </a:xfrm>
        </p:grpSpPr>
        <p:sp>
          <p:nvSpPr>
            <p:cNvPr id="8198" name="Line 16"/>
            <p:cNvSpPr>
              <a:spLocks noChangeShapeType="1"/>
            </p:cNvSpPr>
            <p:nvPr/>
          </p:nvSpPr>
          <p:spPr bwMode="auto">
            <a:xfrm>
              <a:off x="0" y="622300"/>
              <a:ext cx="9144000" cy="0"/>
            </a:xfrm>
            <a:prstGeom prst="line">
              <a:avLst/>
            </a:prstGeom>
            <a:noFill/>
            <a:ln w="19050">
              <a:solidFill>
                <a:srgbClr val="7AA5D4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199" name="Line 16"/>
            <p:cNvSpPr>
              <a:spLocks noChangeShapeType="1"/>
            </p:cNvSpPr>
            <p:nvPr/>
          </p:nvSpPr>
          <p:spPr bwMode="auto">
            <a:xfrm>
              <a:off x="0" y="692150"/>
              <a:ext cx="9144000" cy="0"/>
            </a:xfrm>
            <a:prstGeom prst="line">
              <a:avLst/>
            </a:prstGeom>
            <a:noFill/>
            <a:ln w="19050">
              <a:solidFill>
                <a:srgbClr val="7AA5D4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pic>
          <p:nvPicPr>
            <p:cNvPr id="8200" name="Picture 2" descr="Logo1_color_CMYK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EFDFB"/>
                </a:clrFrom>
                <a:clrTo>
                  <a:srgbClr val="FEFDFB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1138" y="131763"/>
              <a:ext cx="879475" cy="7858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extBox 9">
            <a:extLst/>
          </p:cNvPr>
          <p:cNvSpPr txBox="1"/>
          <p:nvPr/>
        </p:nvSpPr>
        <p:spPr>
          <a:xfrm>
            <a:off x="1619672" y="1160917"/>
            <a:ext cx="7256994" cy="501675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>
            <a:lvl1pPr marL="2857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indent="0" algn="ctr" eaLnBrk="1" hangingPunct="1">
              <a:defRPr/>
            </a:pPr>
            <a:endParaRPr kumimoji="0" lang="ru-RU" altLang="ru-RU" sz="1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eaLnBrk="1" hangingPunct="1">
              <a:defRPr/>
            </a:pPr>
            <a:r>
              <a:rPr kumimoji="0" lang="ru-RU" alt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Индивидуальный </a:t>
            </a:r>
            <a:r>
              <a:rPr kumimoji="0" lang="ru-RU" alt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предприниматель </a:t>
            </a:r>
            <a:r>
              <a:rPr kumimoji="0" lang="ru-RU" alt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подлежит обязательной регистрации</a:t>
            </a:r>
            <a:r>
              <a:rPr kumimoji="0" lang="ru-RU" alt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территориальном органе ФСС РФ в качестве страхователя, </a:t>
            </a:r>
            <a:r>
              <a:rPr kumimoji="0" lang="ru-RU" alt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у </a:t>
            </a:r>
            <a:r>
              <a:rPr kumimoji="0" lang="ru-RU" alt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него заключен</a:t>
            </a:r>
            <a:r>
              <a:rPr kumimoji="0" lang="ru-RU" alt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ctr" eaLnBrk="1" hangingPunct="1">
              <a:defRPr/>
            </a:pPr>
            <a:endParaRPr kumimoji="0" lang="ru-RU" altLang="ru-RU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buFontTx/>
              <a:buChar char="-"/>
              <a:defRPr/>
            </a:pPr>
            <a:r>
              <a:rPr kumimoji="0" lang="ru-RU" alt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трудовой </a:t>
            </a:r>
            <a:r>
              <a:rPr kumimoji="0" lang="ru-RU" alt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договор с </a:t>
            </a:r>
            <a:r>
              <a:rPr kumimoji="0" lang="ru-RU" alt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работником  -  </a:t>
            </a:r>
            <a:r>
              <a:rPr kumimoji="0" lang="ru-RU" alt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регистрация по </a:t>
            </a:r>
            <a:r>
              <a:rPr kumimoji="0" lang="ru-RU" alt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двум</a:t>
            </a:r>
            <a:r>
              <a:rPr kumimoji="0" lang="ru-RU" alt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видам страхования: </a:t>
            </a:r>
          </a:p>
          <a:p>
            <a:pPr marL="0" indent="0" algn="ctr" eaLnBrk="1" hangingPunct="1">
              <a:defRPr/>
            </a:pPr>
            <a:r>
              <a:rPr kumimoji="0" lang="ru-RU" alt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обязательному </a:t>
            </a:r>
            <a:r>
              <a:rPr kumimoji="0" lang="ru-RU" alt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страхованию по </a:t>
            </a:r>
            <a:r>
              <a:rPr kumimoji="0" lang="ru-RU" altLang="ru-RU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ВНиМ</a:t>
            </a:r>
            <a:r>
              <a:rPr kumimoji="0" lang="ru-RU" alt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по обязательному страхованию от несчастных </a:t>
            </a:r>
            <a:r>
              <a:rPr kumimoji="0" lang="ru-RU" alt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случаев (</a:t>
            </a:r>
            <a:r>
              <a:rPr kumimoji="0" lang="ru-RU" alt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</a:t>
            </a:r>
            <a:r>
              <a:rPr kumimoji="0" lang="ru-RU" alt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2.3 Закона </a:t>
            </a:r>
            <a:r>
              <a:rPr kumimoji="0" lang="ru-RU" alt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№255-ФЗ</a:t>
            </a:r>
            <a:r>
              <a:rPr kumimoji="0" lang="ru-RU" alt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ст. 3, </a:t>
            </a:r>
            <a:r>
              <a:rPr kumimoji="0" lang="ru-RU" alt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</a:t>
            </a:r>
            <a:r>
              <a:rPr kumimoji="0" lang="ru-RU" alt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6 Закона </a:t>
            </a:r>
            <a:r>
              <a:rPr kumimoji="0" lang="ru-RU" alt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№125-ФЗ</a:t>
            </a:r>
            <a:r>
              <a:rPr kumimoji="0" lang="ru-RU" alt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п. </a:t>
            </a:r>
            <a:r>
              <a:rPr kumimoji="0" lang="ru-RU" alt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kumimoji="0" lang="ru-RU" alt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kumimoji="0" lang="ru-RU" altLang="ru-RU" sz="1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eaLnBrk="1" hangingPunct="1">
              <a:defRPr/>
            </a:pPr>
            <a:r>
              <a:rPr kumimoji="0" lang="ru-RU" alt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гражданско-правовой </a:t>
            </a:r>
            <a:r>
              <a:rPr kumimoji="0" lang="ru-RU" alt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договор на выполнение работ (оказание услуг) либо договор авторского заказа, по которому он обязан уплачивать взносы на страхование от несчастных </a:t>
            </a:r>
            <a:r>
              <a:rPr kumimoji="0" lang="ru-RU" alt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случаев -</a:t>
            </a:r>
            <a:endParaRPr kumimoji="0" lang="ru-RU" altLang="ru-RU" sz="1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eaLnBrk="1" hangingPunct="1">
              <a:defRPr/>
            </a:pPr>
            <a:r>
              <a:rPr kumimoji="0" lang="ru-RU" alt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регистрация по </a:t>
            </a:r>
            <a:r>
              <a:rPr kumimoji="0" lang="ru-RU" alt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одному</a:t>
            </a:r>
            <a:r>
              <a:rPr kumimoji="0" lang="ru-RU" alt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виду страхования: по </a:t>
            </a:r>
            <a:r>
              <a:rPr kumimoji="0" lang="ru-RU" alt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обязательному страхованию</a:t>
            </a:r>
            <a:r>
              <a:rPr kumimoji="0" lang="ru-RU" alt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несчастных случаев </a:t>
            </a:r>
            <a:r>
              <a:rPr kumimoji="0" lang="ru-RU" alt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kumimoji="0" lang="ru-RU" alt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ст. 3, ст. 6 Закона №125-ФЗ</a:t>
            </a:r>
            <a:r>
              <a:rPr kumimoji="0" lang="ru-RU" alt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kumimoji="0" lang="ru-RU" altLang="ru-RU" sz="1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eaLnBrk="1" hangingPunct="1">
              <a:defRPr/>
            </a:pPr>
            <a:endParaRPr kumimoji="0" lang="ru-RU" altLang="ru-RU" sz="1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eaLnBrk="1" hangingPunct="1">
              <a:defRPr/>
            </a:pPr>
            <a:r>
              <a:rPr kumimoji="0" lang="ru-RU" alt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ИП без </a:t>
            </a:r>
            <a:r>
              <a:rPr kumimoji="0" lang="ru-RU" alt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 </a:t>
            </a:r>
            <a:r>
              <a:rPr kumimoji="0" lang="ru-RU" altLang="ru-RU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kumimoji="0" lang="ru-RU" altLang="ru-RU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регистрируется </a:t>
            </a:r>
            <a:r>
              <a:rPr kumimoji="0" lang="ru-RU" alt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kumimoji="0" lang="ru-RU" alt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ФСС </a:t>
            </a:r>
            <a:r>
              <a:rPr kumimoji="0" lang="ru-RU" alt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РФ как работодатель</a:t>
            </a:r>
            <a:endParaRPr kumimoji="0" lang="ru-RU" altLang="ru-RU" sz="1800" b="1" dirty="0" smtClean="0">
              <a:solidFill>
                <a:schemeClr val="accent1">
                  <a:lumMod val="60000"/>
                  <a:lumOff val="4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eaLnBrk="1" hangingPunct="1">
              <a:defRPr/>
            </a:pPr>
            <a:endParaRPr kumimoji="0" lang="ru-RU" altLang="ru-RU" sz="6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eaLnBrk="1" hangingPunct="1">
              <a:defRPr/>
            </a:pPr>
            <a:endParaRPr kumimoji="0" lang="ru-RU" altLang="ru-RU" sz="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192001" y="131763"/>
            <a:ext cx="76469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buFont typeface="Arial" charset="0"/>
              <a:buNone/>
            </a:pPr>
            <a:r>
              <a:rPr kumimoji="1" lang="ru-RU" alt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СЛУЧАИ РЕГИСТРАЦИИ ИП В ФСС</a:t>
            </a:r>
            <a:endParaRPr lang="ru-RU" altLang="ru-RU" sz="2000" b="1" dirty="0">
              <a:solidFill>
                <a:srgbClr val="FF0000"/>
              </a:solidFill>
              <a:cs typeface="Times New Roman" pitchFamily="18" charset="0"/>
            </a:endParaRPr>
          </a:p>
        </p:txBody>
      </p:sp>
      <p:pic>
        <p:nvPicPr>
          <p:cNvPr id="9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326" y="2636912"/>
            <a:ext cx="1328330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01693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Группа 16"/>
          <p:cNvGrpSpPr>
            <a:grpSpLocks/>
          </p:cNvGrpSpPr>
          <p:nvPr/>
        </p:nvGrpSpPr>
        <p:grpSpPr bwMode="auto">
          <a:xfrm>
            <a:off x="0" y="131763"/>
            <a:ext cx="9144000" cy="785812"/>
            <a:chOff x="0" y="131763"/>
            <a:chExt cx="9144000" cy="785812"/>
          </a:xfrm>
        </p:grpSpPr>
        <p:sp>
          <p:nvSpPr>
            <p:cNvPr id="8198" name="Line 16"/>
            <p:cNvSpPr>
              <a:spLocks noChangeShapeType="1"/>
            </p:cNvSpPr>
            <p:nvPr/>
          </p:nvSpPr>
          <p:spPr bwMode="auto">
            <a:xfrm>
              <a:off x="0" y="622300"/>
              <a:ext cx="9144000" cy="0"/>
            </a:xfrm>
            <a:prstGeom prst="line">
              <a:avLst/>
            </a:prstGeom>
            <a:noFill/>
            <a:ln w="19050">
              <a:solidFill>
                <a:srgbClr val="7AA5D4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199" name="Line 16"/>
            <p:cNvSpPr>
              <a:spLocks noChangeShapeType="1"/>
            </p:cNvSpPr>
            <p:nvPr/>
          </p:nvSpPr>
          <p:spPr bwMode="auto">
            <a:xfrm>
              <a:off x="0" y="692150"/>
              <a:ext cx="9144000" cy="0"/>
            </a:xfrm>
            <a:prstGeom prst="line">
              <a:avLst/>
            </a:prstGeom>
            <a:noFill/>
            <a:ln w="19050">
              <a:solidFill>
                <a:srgbClr val="7AA5D4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pic>
          <p:nvPicPr>
            <p:cNvPr id="8200" name="Picture 2" descr="Logo1_color_CMYK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EFDFB"/>
                </a:clrFrom>
                <a:clrTo>
                  <a:srgbClr val="FEFDFB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1138" y="131763"/>
              <a:ext cx="879475" cy="7858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extBox 9">
            <a:extLst/>
          </p:cNvPr>
          <p:cNvSpPr txBox="1"/>
          <p:nvPr/>
        </p:nvSpPr>
        <p:spPr>
          <a:xfrm>
            <a:off x="1619671" y="917575"/>
            <a:ext cx="7219317" cy="563231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>
            <a:lvl1pPr marL="2857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indent="0" algn="ctr" eaLnBrk="1" hangingPunct="1">
              <a:defRPr/>
            </a:pPr>
            <a:endParaRPr kumimoji="0" lang="ru-RU" altLang="ru-RU" sz="6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eaLnBrk="1" hangingPunct="1">
              <a:defRPr/>
            </a:pPr>
            <a:endParaRPr kumimoji="0" lang="ru-RU" altLang="ru-RU" sz="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eaLnBrk="1" hangingPunct="1">
              <a:defRPr/>
            </a:pPr>
            <a:r>
              <a:rPr kumimoji="0" lang="ru-RU" altLang="ru-RU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Индивидуальный предприниматель </a:t>
            </a:r>
            <a:r>
              <a:rPr kumimoji="0" lang="ru-RU" alt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подает </a:t>
            </a:r>
            <a:r>
              <a:rPr kumimoji="0" lang="ru-RU" alt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заявление</a:t>
            </a:r>
            <a:r>
              <a:rPr kumimoji="0" lang="ru-RU" alt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 регистрации в ФСС РФ </a:t>
            </a:r>
            <a:r>
              <a:rPr kumimoji="0" lang="ru-RU" alt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kumimoji="0" lang="ru-RU" alt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позднее 30 календарных дней со дня </a:t>
            </a:r>
            <a:r>
              <a:rPr kumimoji="0" lang="ru-RU" alt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заключения </a:t>
            </a:r>
            <a:r>
              <a:rPr kumimoji="0" lang="ru-RU" alt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трудового </a:t>
            </a:r>
            <a:r>
              <a:rPr kumimoji="0" lang="ru-RU" alt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договора</a:t>
            </a:r>
            <a:r>
              <a:rPr kumimoji="0" lang="ru-RU" alt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 первым из принимаемых </a:t>
            </a:r>
            <a:r>
              <a:rPr kumimoji="0" lang="ru-RU" alt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работников, либо гражданско-правового </a:t>
            </a:r>
            <a:r>
              <a:rPr kumimoji="0" lang="ru-RU" alt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договора на выполнение работ и (или) оказание услуг, договора авторского заказа, предусматривающих уплату взносов на страхование от несчастных случаев</a:t>
            </a:r>
            <a:r>
              <a:rPr kumimoji="0" lang="ru-RU" alt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ctr" eaLnBrk="1" hangingPunct="1">
              <a:defRPr/>
            </a:pPr>
            <a:endParaRPr kumimoji="0" lang="ru-RU" altLang="ru-RU" sz="1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eaLnBrk="1" hangingPunct="1">
              <a:defRPr/>
            </a:pPr>
            <a:endParaRPr kumimoji="0" lang="ru-RU" altLang="ru-RU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eaLnBrk="1" hangingPunct="1">
              <a:defRPr/>
            </a:pPr>
            <a:r>
              <a:rPr kumimoji="0" lang="ru-RU" altLang="ru-RU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Территориальное отделение Фонда</a:t>
            </a:r>
            <a:r>
              <a:rPr kumimoji="0" lang="ru-RU" altLang="ru-RU" sz="18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8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месту прописки </a:t>
            </a:r>
            <a:r>
              <a:rPr kumimoji="0" lang="ru-RU" alt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kumimoji="0" lang="ru-RU" alt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течение трех рабочих дней со дня представления последнего документа (сведений), необходимого для </a:t>
            </a:r>
            <a:r>
              <a:rPr kumimoji="0" lang="ru-RU" alt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регистрации, </a:t>
            </a:r>
            <a:r>
              <a:rPr kumimoji="0" lang="ru-RU" alt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регистрирует ИП и направляет </a:t>
            </a:r>
            <a:r>
              <a:rPr kumimoji="0" lang="ru-RU" alt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kumimoji="0" lang="ru-RU" alt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вручает) </a:t>
            </a:r>
            <a:r>
              <a:rPr kumimoji="0" lang="ru-RU" alt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ему уведомление о регистрации в ФСС РФ и уведомление о размере страховых </a:t>
            </a:r>
            <a:r>
              <a:rPr kumimoji="0" lang="ru-RU" alt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взносов.</a:t>
            </a:r>
          </a:p>
          <a:p>
            <a:pPr marL="0" indent="0" algn="ctr" eaLnBrk="1" hangingPunct="1">
              <a:defRPr/>
            </a:pPr>
            <a:endParaRPr kumimoji="0" lang="ru-RU" altLang="ru-RU" sz="1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eaLnBrk="1" hangingPunct="1">
              <a:defRPr/>
            </a:pPr>
            <a:r>
              <a:rPr kumimoji="0" lang="ru-RU" alt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kumimoji="0" lang="ru-RU" alt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 действия </a:t>
            </a:r>
            <a:r>
              <a:rPr kumimoji="0" lang="ru-RU" alt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договоров продлевается </a:t>
            </a:r>
            <a:r>
              <a:rPr kumimoji="0" lang="ru-RU" alt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заключается новый договор (договоры) </a:t>
            </a:r>
            <a:r>
              <a:rPr kumimoji="0" lang="ru-RU" alt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страхователь </a:t>
            </a:r>
            <a:r>
              <a:rPr kumimoji="0" lang="ru-RU" alt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представляет необходимые документы в территориальный орган ФСС РФ, повторно индивидуального предпринимателя не регистрируют</a:t>
            </a:r>
            <a:r>
              <a:rPr kumimoji="0" lang="ru-RU" alt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ru-RU" altLang="ru-RU" sz="1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192001" y="131763"/>
            <a:ext cx="76469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buFont typeface="Arial" charset="0"/>
              <a:buNone/>
            </a:pPr>
            <a:r>
              <a:rPr kumimoji="1" lang="ru-RU" alt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СРОК РЕГИСТРАЦИИ ИП В ФСС</a:t>
            </a:r>
            <a:endParaRPr lang="ru-RU" altLang="ru-RU" sz="2000" b="1" dirty="0">
              <a:solidFill>
                <a:srgbClr val="FF0000"/>
              </a:solidFill>
              <a:cs typeface="Times New Roman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1508312"/>
            <a:ext cx="1368152" cy="1416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1454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Группа 16"/>
          <p:cNvGrpSpPr>
            <a:grpSpLocks/>
          </p:cNvGrpSpPr>
          <p:nvPr/>
        </p:nvGrpSpPr>
        <p:grpSpPr bwMode="auto">
          <a:xfrm>
            <a:off x="0" y="131763"/>
            <a:ext cx="9144000" cy="785812"/>
            <a:chOff x="0" y="131763"/>
            <a:chExt cx="9144000" cy="785812"/>
          </a:xfrm>
        </p:grpSpPr>
        <p:sp>
          <p:nvSpPr>
            <p:cNvPr id="8198" name="Line 16"/>
            <p:cNvSpPr>
              <a:spLocks noChangeShapeType="1"/>
            </p:cNvSpPr>
            <p:nvPr/>
          </p:nvSpPr>
          <p:spPr bwMode="auto">
            <a:xfrm>
              <a:off x="0" y="622300"/>
              <a:ext cx="9144000" cy="0"/>
            </a:xfrm>
            <a:prstGeom prst="line">
              <a:avLst/>
            </a:prstGeom>
            <a:noFill/>
            <a:ln w="19050">
              <a:solidFill>
                <a:srgbClr val="7AA5D4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199" name="Line 16"/>
            <p:cNvSpPr>
              <a:spLocks noChangeShapeType="1"/>
            </p:cNvSpPr>
            <p:nvPr/>
          </p:nvSpPr>
          <p:spPr bwMode="auto">
            <a:xfrm>
              <a:off x="0" y="692150"/>
              <a:ext cx="9144000" cy="0"/>
            </a:xfrm>
            <a:prstGeom prst="line">
              <a:avLst/>
            </a:prstGeom>
            <a:noFill/>
            <a:ln w="19050">
              <a:solidFill>
                <a:srgbClr val="7AA5D4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pic>
          <p:nvPicPr>
            <p:cNvPr id="8200" name="Picture 2" descr="Logo1_color_CMYK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EFDFB"/>
                </a:clrFrom>
                <a:clrTo>
                  <a:srgbClr val="FEFDFB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1138" y="131763"/>
              <a:ext cx="879475" cy="7858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extBox 9">
            <a:extLst/>
          </p:cNvPr>
          <p:cNvSpPr txBox="1"/>
          <p:nvPr/>
        </p:nvSpPr>
        <p:spPr>
          <a:xfrm>
            <a:off x="1619672" y="1124744"/>
            <a:ext cx="7097884" cy="483978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>
            <a:lvl1pPr marL="2857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indent="0" algn="ctr" eaLnBrk="1" hangingPunct="1">
              <a:defRPr/>
            </a:pPr>
            <a:endParaRPr kumimoji="0" lang="ru-RU" altLang="ru-RU" sz="17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eaLnBrk="1" hangingPunct="1">
              <a:defRPr/>
            </a:pPr>
            <a:endParaRPr kumimoji="0" lang="ru-RU" altLang="ru-RU" sz="17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eaLnBrk="1" hangingPunct="1">
              <a:defRPr/>
            </a:pPr>
            <a:r>
              <a:rPr kumimoji="0" lang="ru-RU" alt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kumimoji="0" lang="ru-RU" alt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 индивидуальным предпринимателем срока регистрации в органах ФСС РФ в качестве страхователя законодательством РФ об обязательном социальном страховании предусмотрена ответственность в виде </a:t>
            </a:r>
            <a:r>
              <a:rPr kumimoji="0" lang="ru-RU" altLang="ru-RU" sz="20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штраф</a:t>
            </a:r>
            <a:r>
              <a:rPr kumimoji="0" lang="ru-RU" alt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а, размер которого зависит от количества дней просрочки </a:t>
            </a:r>
            <a:r>
              <a:rPr kumimoji="0" lang="ru-RU" alt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ctr" eaLnBrk="1" hangingPunct="1">
              <a:defRPr/>
            </a:pPr>
            <a:r>
              <a:rPr kumimoji="0" lang="ru-RU" altLang="ru-RU" sz="20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kumimoji="0" lang="ru-RU" altLang="ru-RU" sz="20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90 календарных дней включительно - 5 000 руб</a:t>
            </a:r>
            <a:r>
              <a:rPr kumimoji="0" lang="ru-RU" altLang="ru-RU" sz="20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.;</a:t>
            </a:r>
          </a:p>
          <a:p>
            <a:pPr marL="0" indent="0" algn="ctr" eaLnBrk="1" hangingPunct="1">
              <a:defRPr/>
            </a:pPr>
            <a:r>
              <a:rPr kumimoji="0" lang="ru-RU" altLang="ru-RU" sz="20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более </a:t>
            </a:r>
            <a:r>
              <a:rPr kumimoji="0" lang="ru-RU" altLang="ru-RU" sz="20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чем на 90 календарных дней - 10 000 руб</a:t>
            </a:r>
            <a:r>
              <a:rPr kumimoji="0" lang="ru-RU" altLang="ru-RU" sz="2000" b="1" u="sng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ctr" eaLnBrk="1" hangingPunct="1">
              <a:defRPr/>
            </a:pPr>
            <a:endParaRPr kumimoji="0" lang="ru-RU" altLang="ru-RU" sz="2000" b="1" u="sng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eaLnBrk="1" hangingPunct="1">
              <a:defRPr/>
            </a:pPr>
            <a:endParaRPr kumimoji="0" lang="ru-RU" altLang="ru-RU" sz="2000" b="1" u="sng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eaLnBrk="1" hangingPunct="1">
              <a:defRPr/>
            </a:pPr>
            <a:endParaRPr kumimoji="0" lang="ru-RU" altLang="ru-RU" sz="1050" b="1" u="sng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eaLnBrk="1" hangingPunct="1">
              <a:defRPr/>
            </a:pPr>
            <a:r>
              <a:rPr kumimoji="0" lang="ru-RU" alt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Кроме того, </a:t>
            </a:r>
            <a:r>
              <a:rPr kumimoji="0" lang="ru-RU" alt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предусмотрена возможность привлечения </a:t>
            </a:r>
            <a:r>
              <a:rPr kumimoji="0" lang="ru-RU" alt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его к административной ответственности в виде штрафа в размере </a:t>
            </a:r>
            <a:endParaRPr kumimoji="0" lang="ru-RU" alt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eaLnBrk="1" hangingPunct="1">
              <a:defRPr/>
            </a:pPr>
            <a:r>
              <a:rPr kumimoji="0" lang="ru-RU" alt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kumimoji="0" lang="ru-RU" alt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500 до 1 000 руб.</a:t>
            </a:r>
            <a:r>
              <a:rPr kumimoji="0" lang="ru-RU" alt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основании ст. ст. 2.4, 15.32 КоАП РФ</a:t>
            </a:r>
            <a:r>
              <a:rPr kumimoji="0" lang="ru-RU" alt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ctr" eaLnBrk="1" hangingPunct="1">
              <a:defRPr/>
            </a:pPr>
            <a:endParaRPr kumimoji="0" lang="ru-RU" altLang="ru-RU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192001" y="131763"/>
            <a:ext cx="764698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buFont typeface="Arial" charset="0"/>
              <a:buNone/>
            </a:pPr>
            <a:r>
              <a:rPr kumimoji="1" lang="ru-RU" alt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ОТВЕТСТВЕННОСТЬ ЗА НАРУШЕНИЕ СРОКА РЕГИСТРАЦИИ</a:t>
            </a:r>
            <a:endParaRPr lang="ru-RU" altLang="ru-RU" sz="2000" b="1" dirty="0">
              <a:solidFill>
                <a:srgbClr val="FF0000"/>
              </a:solidFill>
              <a:cs typeface="Times New Roman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1508312"/>
            <a:ext cx="1368152" cy="1416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5779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Группа 16"/>
          <p:cNvGrpSpPr>
            <a:grpSpLocks/>
          </p:cNvGrpSpPr>
          <p:nvPr/>
        </p:nvGrpSpPr>
        <p:grpSpPr bwMode="auto">
          <a:xfrm>
            <a:off x="0" y="131763"/>
            <a:ext cx="9144000" cy="785812"/>
            <a:chOff x="0" y="131763"/>
            <a:chExt cx="9144000" cy="785812"/>
          </a:xfrm>
        </p:grpSpPr>
        <p:sp>
          <p:nvSpPr>
            <p:cNvPr id="8198" name="Line 16"/>
            <p:cNvSpPr>
              <a:spLocks noChangeShapeType="1"/>
            </p:cNvSpPr>
            <p:nvPr/>
          </p:nvSpPr>
          <p:spPr bwMode="auto">
            <a:xfrm>
              <a:off x="0" y="622300"/>
              <a:ext cx="9144000" cy="0"/>
            </a:xfrm>
            <a:prstGeom prst="line">
              <a:avLst/>
            </a:prstGeom>
            <a:noFill/>
            <a:ln w="19050">
              <a:solidFill>
                <a:srgbClr val="7AA5D4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199" name="Line 16"/>
            <p:cNvSpPr>
              <a:spLocks noChangeShapeType="1"/>
            </p:cNvSpPr>
            <p:nvPr/>
          </p:nvSpPr>
          <p:spPr bwMode="auto">
            <a:xfrm>
              <a:off x="0" y="692150"/>
              <a:ext cx="9144000" cy="0"/>
            </a:xfrm>
            <a:prstGeom prst="line">
              <a:avLst/>
            </a:prstGeom>
            <a:noFill/>
            <a:ln w="19050">
              <a:solidFill>
                <a:srgbClr val="7AA5D4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pic>
          <p:nvPicPr>
            <p:cNvPr id="8200" name="Picture 2" descr="Logo1_color_CMYK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EFDFB"/>
                </a:clrFrom>
                <a:clrTo>
                  <a:srgbClr val="FEFDFB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1138" y="131763"/>
              <a:ext cx="879475" cy="7858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extBox 9">
            <a:extLst/>
          </p:cNvPr>
          <p:cNvSpPr txBox="1"/>
          <p:nvPr/>
        </p:nvSpPr>
        <p:spPr>
          <a:xfrm>
            <a:off x="211138" y="892767"/>
            <a:ext cx="8693150" cy="552458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>
            <a:lvl1pPr marL="2857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buFont typeface="Wingdings" panose="05000000000000000000" pitchFamily="2" charset="2"/>
              <a:buChar char="Ø"/>
              <a:defRPr/>
            </a:pPr>
            <a:r>
              <a:rPr kumimoji="0" lang="ru-RU" altLang="ru-RU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заявитель предоставляет</a:t>
            </a:r>
            <a:endParaRPr kumimoji="0" lang="ru-RU" altLang="ru-RU" sz="1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eaLnBrk="1" hangingPunct="1">
              <a:defRPr/>
            </a:pPr>
            <a:r>
              <a:rPr kumimoji="0" lang="ru-RU" altLang="ru-RU" sz="15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kumimoji="0" lang="ru-RU" alt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заявление </a:t>
            </a:r>
            <a:r>
              <a:rPr kumimoji="0" lang="ru-RU" alt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регистрации по установленной </a:t>
            </a:r>
            <a:r>
              <a:rPr kumimoji="0" lang="ru-RU" alt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форме </a:t>
            </a:r>
            <a:r>
              <a:rPr kumimoji="0" lang="ru-RU" alt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kumimoji="0" lang="ru-RU" alt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Приложение №1 </a:t>
            </a:r>
            <a:r>
              <a:rPr kumimoji="0" lang="ru-RU" alt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Административному регламенту ФСС РФ, </a:t>
            </a:r>
            <a:r>
              <a:rPr kumimoji="0" lang="ru-RU" alt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утв. </a:t>
            </a:r>
            <a:r>
              <a:rPr kumimoji="0" lang="ru-RU" alt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Приказом ФСС РФ от 22.04.2019 </a:t>
            </a:r>
            <a:r>
              <a:rPr kumimoji="0" lang="ru-RU" alt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№215 );</a:t>
            </a:r>
            <a:endParaRPr kumimoji="0" lang="ru-RU" alt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eaLnBrk="1" hangingPunct="1">
              <a:defRPr/>
            </a:pPr>
            <a:r>
              <a:rPr kumimoji="0" lang="ru-RU" alt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копию </a:t>
            </a:r>
            <a:r>
              <a:rPr kumimoji="0" lang="ru-RU" alt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документа, удостоверяющего личность физического лица - страхователя (если он подает заявление о регистрации по почте</a:t>
            </a:r>
            <a:r>
              <a:rPr kumimoji="0" lang="ru-RU" alt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kumimoji="0" lang="ru-RU" alt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eaLnBrk="1" hangingPunct="1">
              <a:defRPr/>
            </a:pPr>
            <a:r>
              <a:rPr kumimoji="0" lang="ru-RU" alt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копии </a:t>
            </a:r>
            <a:r>
              <a:rPr kumimoji="0" lang="ru-RU" alt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документов, удостоверяющих личность представителя и его полномочия (если представитель физлица-страхователя направляет заявление по почте). Если представитель ИП направляет заявление с использованием </a:t>
            </a:r>
            <a:r>
              <a:rPr kumimoji="0" lang="ru-RU" alt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ЕПГУ, </a:t>
            </a:r>
            <a:r>
              <a:rPr kumimoji="0" lang="ru-RU" alt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нужно представить только документ, подтверждающий его полномочия</a:t>
            </a:r>
            <a:r>
              <a:rPr kumimoji="0" lang="ru-RU" alt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kumimoji="0" lang="ru-RU" alt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eaLnBrk="1" hangingPunct="1">
              <a:defRPr/>
            </a:pPr>
            <a:r>
              <a:rPr kumimoji="0" lang="ru-RU" alt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копия трудовой книжки или копия трудового договора, заключенного с первым из принятых на работу работников, и (или) сведения о трудовой деятельности такого </a:t>
            </a:r>
            <a:r>
              <a:rPr kumimoji="0" lang="ru-RU" alt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работника.</a:t>
            </a:r>
          </a:p>
          <a:p>
            <a:pPr marL="0" indent="0" algn="ctr" eaLnBrk="1" hangingPunct="1">
              <a:defRPr/>
            </a:pPr>
            <a:r>
              <a:rPr kumimoji="0" lang="ru-RU" altLang="ru-RU" sz="1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kumimoji="0" lang="ru-RU" alt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01.01.2021 </a:t>
            </a:r>
            <a:r>
              <a:rPr kumimoji="0" lang="ru-RU" altLang="ru-RU" sz="1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документы по трудовой деятельности работника представлять </a:t>
            </a:r>
            <a:r>
              <a:rPr kumimoji="0" lang="ru-RU" alt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kumimoji="0" lang="ru-RU" altLang="ru-RU" sz="1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обязательно, </a:t>
            </a:r>
            <a:r>
              <a:rPr kumimoji="0" lang="ru-RU" alt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на день подачи заявления о регистрации в ПФР представлены сведения по форме СЗВ-ТД. В этом случае в заявлении о регистрации отражается информация о наличии трудовых отношений с работниками и о сдаче сведений по форме </a:t>
            </a:r>
            <a:r>
              <a:rPr kumimoji="0" lang="ru-RU" altLang="ru-RU" sz="1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СЗВ-ТД.</a:t>
            </a:r>
          </a:p>
          <a:p>
            <a:pPr marL="0" indent="0" algn="just" eaLnBrk="1" hangingPunct="1">
              <a:defRPr/>
            </a:pPr>
            <a:endParaRPr kumimoji="0" lang="ru-RU" altLang="ru-RU" sz="1500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buFont typeface="Wingdings" panose="05000000000000000000" pitchFamily="2" charset="2"/>
              <a:buChar char="Ø"/>
              <a:defRPr/>
            </a:pPr>
            <a:r>
              <a:rPr kumimoji="0" lang="ru-RU" altLang="ru-RU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kumimoji="0" lang="ru-RU" altLang="ru-RU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апрашивает Фонд </a:t>
            </a:r>
            <a:r>
              <a:rPr kumimoji="0" lang="ru-RU" altLang="ru-RU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межведомственного </a:t>
            </a:r>
            <a:r>
              <a:rPr kumimoji="0" lang="ru-RU" altLang="ru-RU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взаимодействия </a:t>
            </a:r>
            <a:endParaRPr kumimoji="0" lang="ru-RU" altLang="ru-RU" sz="1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eaLnBrk="1" hangingPunct="1">
              <a:defRPr/>
            </a:pPr>
            <a:r>
              <a:rPr kumimoji="0" lang="ru-RU" alt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информацию </a:t>
            </a:r>
            <a:r>
              <a:rPr kumimoji="0" lang="ru-RU" alt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государственной регистрации индивидуального </a:t>
            </a:r>
            <a:r>
              <a:rPr kumimoji="0" lang="ru-RU" alt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предпринимателя;</a:t>
            </a:r>
            <a:endParaRPr kumimoji="0" lang="ru-RU" alt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eaLnBrk="1" hangingPunct="1">
              <a:defRPr/>
            </a:pPr>
            <a:r>
              <a:rPr kumimoji="0" lang="ru-RU" alt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сведения о постановке </a:t>
            </a:r>
            <a:r>
              <a:rPr kumimoji="0" lang="ru-RU" alt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учет в налоговом органе физического лица, являющегося индивидуальным </a:t>
            </a:r>
            <a:r>
              <a:rPr kumimoji="0" lang="ru-RU" alt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предпринимателем.</a:t>
            </a:r>
          </a:p>
          <a:p>
            <a:pPr marL="0" indent="0" algn="ctr" eaLnBrk="1" hangingPunct="1">
              <a:defRPr/>
            </a:pPr>
            <a:r>
              <a:rPr kumimoji="0" lang="ru-RU" altLang="ru-RU" sz="1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Данная информация и сведения могут </a:t>
            </a:r>
            <a:r>
              <a:rPr kumimoji="0" lang="ru-RU" alt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быть представлены в </a:t>
            </a:r>
            <a:r>
              <a:rPr kumimoji="0" lang="ru-RU" altLang="ru-RU" sz="1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Фонд заявителями </a:t>
            </a:r>
            <a:r>
              <a:rPr kumimoji="0" lang="ru-RU" alt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бумажном носителе или с использованием </a:t>
            </a:r>
            <a:r>
              <a:rPr kumimoji="0" lang="ru-RU" altLang="ru-RU" sz="1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ЕПГУ </a:t>
            </a:r>
            <a:r>
              <a:rPr kumimoji="0" lang="ru-RU" alt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форме электронных </a:t>
            </a:r>
            <a:r>
              <a:rPr kumimoji="0" lang="ru-RU" altLang="ru-RU" sz="1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документов.</a:t>
            </a:r>
            <a:endParaRPr kumimoji="0" lang="ru-RU" altLang="ru-RU" sz="16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192001" y="131763"/>
            <a:ext cx="764698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buFont typeface="Arial" charset="0"/>
              <a:buNone/>
            </a:pPr>
            <a:r>
              <a:rPr kumimoji="1" lang="ru-RU" alt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ДОКУМЕНТЫ ДЛЯ РЕГИСТРАЦИИ ИП В ФСС </a:t>
            </a:r>
            <a:r>
              <a:rPr kumimoji="1" lang="ru-RU" alt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(трудовой договор)</a:t>
            </a:r>
            <a:endParaRPr lang="ru-RU" altLang="ru-RU" sz="2000" b="1" dirty="0">
              <a:solidFill>
                <a:srgbClr val="FF000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55289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Группа 16"/>
          <p:cNvGrpSpPr>
            <a:grpSpLocks/>
          </p:cNvGrpSpPr>
          <p:nvPr/>
        </p:nvGrpSpPr>
        <p:grpSpPr bwMode="auto">
          <a:xfrm>
            <a:off x="0" y="131763"/>
            <a:ext cx="9144000" cy="785812"/>
            <a:chOff x="0" y="131763"/>
            <a:chExt cx="9144000" cy="785812"/>
          </a:xfrm>
        </p:grpSpPr>
        <p:sp>
          <p:nvSpPr>
            <p:cNvPr id="8198" name="Line 16"/>
            <p:cNvSpPr>
              <a:spLocks noChangeShapeType="1"/>
            </p:cNvSpPr>
            <p:nvPr/>
          </p:nvSpPr>
          <p:spPr bwMode="auto">
            <a:xfrm>
              <a:off x="0" y="622300"/>
              <a:ext cx="9144000" cy="0"/>
            </a:xfrm>
            <a:prstGeom prst="line">
              <a:avLst/>
            </a:prstGeom>
            <a:noFill/>
            <a:ln w="19050">
              <a:solidFill>
                <a:srgbClr val="7AA5D4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199" name="Line 16"/>
            <p:cNvSpPr>
              <a:spLocks noChangeShapeType="1"/>
            </p:cNvSpPr>
            <p:nvPr/>
          </p:nvSpPr>
          <p:spPr bwMode="auto">
            <a:xfrm>
              <a:off x="0" y="692150"/>
              <a:ext cx="9144000" cy="0"/>
            </a:xfrm>
            <a:prstGeom prst="line">
              <a:avLst/>
            </a:prstGeom>
            <a:noFill/>
            <a:ln w="19050">
              <a:solidFill>
                <a:srgbClr val="7AA5D4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pic>
          <p:nvPicPr>
            <p:cNvPr id="8200" name="Picture 2" descr="Logo1_color_CMYK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EFDFB"/>
                </a:clrFrom>
                <a:clrTo>
                  <a:srgbClr val="FEFDFB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1138" y="131763"/>
              <a:ext cx="879475" cy="7858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extBox 9">
            <a:extLst/>
          </p:cNvPr>
          <p:cNvSpPr txBox="1"/>
          <p:nvPr/>
        </p:nvSpPr>
        <p:spPr>
          <a:xfrm>
            <a:off x="211138" y="917575"/>
            <a:ext cx="8716962" cy="501675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>
            <a:lvl1pPr marL="2857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indent="0" algn="ctr" eaLnBrk="1" hangingPunct="1">
              <a:defRPr/>
            </a:pPr>
            <a:endParaRPr kumimoji="0" lang="ru-RU" altLang="ru-RU" sz="1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buFont typeface="Wingdings" panose="05000000000000000000" pitchFamily="2" charset="2"/>
              <a:buChar char="Ø"/>
              <a:defRPr/>
            </a:pPr>
            <a:r>
              <a:rPr kumimoji="0" lang="ru-RU" altLang="ru-RU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заявитель предоставляет</a:t>
            </a:r>
          </a:p>
          <a:p>
            <a:pPr marL="0" indent="0" algn="ctr" eaLnBrk="1" hangingPunct="1">
              <a:defRPr/>
            </a:pPr>
            <a:r>
              <a:rPr kumimoji="0" lang="ru-RU" alt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заявление </a:t>
            </a:r>
            <a:r>
              <a:rPr kumimoji="0" lang="ru-RU" alt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регистрации по установленной </a:t>
            </a:r>
            <a:r>
              <a:rPr kumimoji="0" lang="ru-RU" alt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форме </a:t>
            </a:r>
            <a:r>
              <a:rPr kumimoji="0" lang="ru-RU" alt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kumimoji="0" lang="ru-RU" alt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Приложение №1 </a:t>
            </a:r>
            <a:r>
              <a:rPr kumimoji="0" lang="ru-RU" alt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Административному регламенту ФСС РФ, </a:t>
            </a:r>
            <a:r>
              <a:rPr kumimoji="0" lang="ru-RU" alt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утв. </a:t>
            </a:r>
            <a:r>
              <a:rPr kumimoji="0" lang="ru-RU" alt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Приказом ФСС РФ от 22.04.2019 </a:t>
            </a:r>
            <a:r>
              <a:rPr kumimoji="0" lang="ru-RU" alt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№214 </a:t>
            </a:r>
            <a:r>
              <a:rPr kumimoji="0" lang="ru-RU" alt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indent="0" algn="ctr" eaLnBrk="1" hangingPunct="1">
              <a:defRPr/>
            </a:pPr>
            <a:r>
              <a:rPr kumimoji="0" lang="ru-RU" alt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копию </a:t>
            </a:r>
            <a:r>
              <a:rPr kumimoji="0" lang="ru-RU" alt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документа, удостоверяющего личность физического лица - страхователя (если он подает заявление о регистрации по почте);</a:t>
            </a:r>
          </a:p>
          <a:p>
            <a:pPr marL="0" indent="0" algn="ctr" eaLnBrk="1" hangingPunct="1">
              <a:defRPr/>
            </a:pPr>
            <a:r>
              <a:rPr kumimoji="0" lang="ru-RU" alt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копии </a:t>
            </a:r>
            <a:r>
              <a:rPr kumimoji="0" lang="ru-RU" alt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документов, удостоверяющих личность представителя и его полномочия (если представитель физлица-страхователя направляет заявление по почте). Если представитель ИП направляет заявление с использованием </a:t>
            </a:r>
            <a:r>
              <a:rPr kumimoji="0" lang="ru-RU" alt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ЕПГУ, </a:t>
            </a:r>
            <a:r>
              <a:rPr kumimoji="0" lang="ru-RU" alt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нужно представить только документ, подтверждающий его полномочия;</a:t>
            </a:r>
          </a:p>
          <a:p>
            <a:pPr marL="0" indent="0" algn="ctr" eaLnBrk="1" hangingPunct="1">
              <a:defRPr/>
            </a:pPr>
            <a:r>
              <a:rPr kumimoji="0" lang="ru-RU" alt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копии гражданско-правовых договоров на выполнение работ (оказание услуг) или договоров авторского заказа, по которым ИП обязан уплачивать взносы на страхование от несчастных случаев, - при постановке на учет в связи с заключением указанных договоров</a:t>
            </a:r>
            <a:r>
              <a:rPr kumimoji="0" lang="ru-RU" alt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 eaLnBrk="1" hangingPunct="1">
              <a:defRPr/>
            </a:pPr>
            <a:endParaRPr kumimoji="0" lang="ru-RU" altLang="ru-RU" sz="15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buFont typeface="Wingdings" panose="05000000000000000000" pitchFamily="2" charset="2"/>
              <a:buChar char="Ø"/>
              <a:defRPr/>
            </a:pPr>
            <a:r>
              <a:rPr kumimoji="0" lang="ru-RU" altLang="ru-RU" sz="17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запрашивает Фонд в рамках межведомственного взаимодействия </a:t>
            </a:r>
            <a:endParaRPr kumimoji="0" lang="ru-RU" altLang="ru-RU" sz="17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eaLnBrk="1" hangingPunct="1">
              <a:defRPr/>
            </a:pPr>
            <a:r>
              <a:rPr kumimoji="0" lang="ru-RU" alt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информация о государственной регистрации индивидуального </a:t>
            </a:r>
            <a:r>
              <a:rPr kumimoji="0" lang="ru-RU" alt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предпринимателя;</a:t>
            </a:r>
            <a:endParaRPr kumimoji="0" lang="ru-RU" alt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eaLnBrk="1" hangingPunct="1">
              <a:defRPr/>
            </a:pPr>
            <a:r>
              <a:rPr kumimoji="0" lang="ru-RU" alt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сведения постановке </a:t>
            </a:r>
            <a:r>
              <a:rPr kumimoji="0" lang="ru-RU" alt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учет в налоговом органе физического лица, являющегося индивидуальным </a:t>
            </a:r>
            <a:r>
              <a:rPr kumimoji="0" lang="ru-RU" alt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предпринимателем.</a:t>
            </a:r>
          </a:p>
          <a:p>
            <a:pPr marL="0" indent="0" algn="ctr" eaLnBrk="1" hangingPunct="1">
              <a:defRPr/>
            </a:pPr>
            <a:r>
              <a:rPr kumimoji="0" lang="ru-RU" alt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Данная информация и сведения могут быть представлены в Фонд заявителями на бумажном носителе или с использованием ЕПГУ в форме электронных документов.</a:t>
            </a:r>
            <a:endParaRPr kumimoji="0" lang="ru-RU" alt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043609" y="186115"/>
            <a:ext cx="8100392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buFont typeface="Arial" charset="0"/>
              <a:buNone/>
            </a:pPr>
            <a:r>
              <a:rPr kumimoji="1" lang="ru-RU" alt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ДОКУМЕНТЫ ДЛЯ РЕГИСТРАЦИИ ИП В ФСС</a:t>
            </a:r>
            <a:r>
              <a:rPr kumimoji="1" lang="ru-RU" alt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alt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гражданско-правовой договор</a:t>
            </a:r>
            <a:r>
              <a:rPr lang="ru-RU" alt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altLang="ru-RU" sz="2000" b="1" dirty="0">
              <a:solidFill>
                <a:srgbClr val="FF000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62298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6"/>
          <p:cNvGrpSpPr>
            <a:grpSpLocks/>
          </p:cNvGrpSpPr>
          <p:nvPr/>
        </p:nvGrpSpPr>
        <p:grpSpPr bwMode="auto">
          <a:xfrm>
            <a:off x="0" y="131763"/>
            <a:ext cx="9144000" cy="785812"/>
            <a:chOff x="0" y="131763"/>
            <a:chExt cx="9144000" cy="785812"/>
          </a:xfrm>
        </p:grpSpPr>
        <p:sp>
          <p:nvSpPr>
            <p:cNvPr id="8198" name="Line 16"/>
            <p:cNvSpPr>
              <a:spLocks noChangeShapeType="1"/>
            </p:cNvSpPr>
            <p:nvPr/>
          </p:nvSpPr>
          <p:spPr bwMode="auto">
            <a:xfrm>
              <a:off x="0" y="622300"/>
              <a:ext cx="9144000" cy="0"/>
            </a:xfrm>
            <a:prstGeom prst="line">
              <a:avLst/>
            </a:prstGeom>
            <a:noFill/>
            <a:ln w="19050">
              <a:solidFill>
                <a:srgbClr val="7AA5D4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199" name="Line 16"/>
            <p:cNvSpPr>
              <a:spLocks noChangeShapeType="1"/>
            </p:cNvSpPr>
            <p:nvPr/>
          </p:nvSpPr>
          <p:spPr bwMode="auto">
            <a:xfrm>
              <a:off x="0" y="692150"/>
              <a:ext cx="9144000" cy="0"/>
            </a:xfrm>
            <a:prstGeom prst="line">
              <a:avLst/>
            </a:prstGeom>
            <a:noFill/>
            <a:ln w="19050">
              <a:solidFill>
                <a:srgbClr val="7AA5D4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pic>
          <p:nvPicPr>
            <p:cNvPr id="8200" name="Picture 2" descr="Logo1_color_CMYK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EFDFB"/>
                </a:clrFrom>
                <a:clrTo>
                  <a:srgbClr val="FEFDFB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1138" y="131763"/>
              <a:ext cx="879475" cy="7858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extBox 9">
            <a:extLst/>
          </p:cNvPr>
          <p:cNvSpPr txBox="1"/>
          <p:nvPr/>
        </p:nvSpPr>
        <p:spPr>
          <a:xfrm>
            <a:off x="1619672" y="908721"/>
            <a:ext cx="7256994" cy="526297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>
            <a:lvl1pPr marL="2857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indent="0" algn="ctr" eaLnBrk="1" hangingPunct="1">
              <a:defRPr/>
            </a:pPr>
            <a:endParaRPr kumimoji="0" lang="ru-RU" altLang="ru-RU" sz="1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defRPr/>
            </a:pPr>
            <a:r>
              <a:rPr kumimoji="0" lang="ru-RU" alt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Снятие с регистрационного учета </a:t>
            </a:r>
            <a:r>
              <a:rPr kumimoji="0" lang="ru-RU" altLang="ru-RU" sz="1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страхователей-ИП</a:t>
            </a:r>
            <a:r>
              <a:rPr kumimoji="0" lang="ru-RU" alt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осуществляется территориальным органом Фонда в случаях:</a:t>
            </a:r>
          </a:p>
          <a:p>
            <a:pPr algn="ctr" eaLnBrk="1" hangingPunct="1">
              <a:defRPr/>
            </a:pPr>
            <a:r>
              <a:rPr kumimoji="0" lang="ru-RU" alt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прекращения трудового договора с последним из принятых работников;</a:t>
            </a:r>
          </a:p>
          <a:p>
            <a:pPr algn="ctr" eaLnBrk="1" hangingPunct="1">
              <a:defRPr/>
            </a:pPr>
            <a:r>
              <a:rPr kumimoji="0" lang="ru-RU" alt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расторжения либо окончания срока действия гражданско-правовых договоров, заключенных страхователем с физическими лицами при условии отсутствия трудового договора с принимаемым страхователем работником;</a:t>
            </a:r>
          </a:p>
          <a:p>
            <a:pPr algn="ctr" eaLnBrk="1" hangingPunct="1">
              <a:defRPr/>
            </a:pPr>
            <a:r>
              <a:rPr kumimoji="0" lang="ru-RU" alt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при наличии в территориальном органе Фонда сведений из </a:t>
            </a:r>
            <a:r>
              <a:rPr kumimoji="0" lang="ru-RU" altLang="ru-RU" sz="1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ЕГРИП</a:t>
            </a:r>
            <a:r>
              <a:rPr kumimoji="0" lang="ru-RU" alt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 прекращении деятельности физического лица в качестве индивидуального предпринимателя, в том числе в связи со смертью данного лица.</a:t>
            </a:r>
          </a:p>
          <a:p>
            <a:pPr algn="ctr" eaLnBrk="1" hangingPunct="1">
              <a:defRPr/>
            </a:pPr>
            <a:endParaRPr kumimoji="0" lang="ru-RU" altLang="ru-RU" sz="1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defRPr/>
            </a:pPr>
            <a:r>
              <a:rPr kumimoji="0" lang="ru-RU" alt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Снятие с регистрационного учета страхователей осуществляется независимо от наличия задолженности по обязательным платежам в Фонд и не освобождает его от погашения  указанной задолженности.</a:t>
            </a:r>
          </a:p>
          <a:p>
            <a:pPr marL="0" indent="0" algn="ctr" eaLnBrk="1" hangingPunct="1">
              <a:defRPr/>
            </a:pPr>
            <a:endParaRPr kumimoji="0" lang="ru-RU" altLang="ru-RU" sz="6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eaLnBrk="1" hangingPunct="1">
              <a:defRPr/>
            </a:pPr>
            <a:endParaRPr kumimoji="0" lang="ru-RU" altLang="ru-RU" sz="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192001" y="131763"/>
            <a:ext cx="76469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buFont typeface="Arial" charset="0"/>
              <a:buNone/>
            </a:pPr>
            <a:r>
              <a:rPr kumimoji="1" lang="ru-RU" alt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СЛУЧАИ СНЯТИЯ СТРАХОВАТЕЛЕЙ - </a:t>
            </a:r>
            <a:r>
              <a:rPr kumimoji="1" lang="ru-RU" alt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ИП</a:t>
            </a:r>
            <a:r>
              <a:rPr kumimoji="1" lang="ru-RU" alt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kumimoji="1" lang="ru-RU" alt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ФСС</a:t>
            </a:r>
            <a:endParaRPr lang="ru-RU" altLang="ru-RU" sz="2000" b="1" dirty="0">
              <a:solidFill>
                <a:srgbClr val="FF0000"/>
              </a:solidFill>
              <a:cs typeface="Times New Roman" pitchFamily="18" charset="0"/>
            </a:endParaRPr>
          </a:p>
        </p:txBody>
      </p:sp>
      <p:pic>
        <p:nvPicPr>
          <p:cNvPr id="9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326" y="2636912"/>
            <a:ext cx="1328330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87752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6"/>
          <p:cNvGrpSpPr>
            <a:grpSpLocks/>
          </p:cNvGrpSpPr>
          <p:nvPr/>
        </p:nvGrpSpPr>
        <p:grpSpPr bwMode="auto">
          <a:xfrm>
            <a:off x="0" y="131763"/>
            <a:ext cx="9144000" cy="785812"/>
            <a:chOff x="0" y="131763"/>
            <a:chExt cx="9144000" cy="785812"/>
          </a:xfrm>
        </p:grpSpPr>
        <p:sp>
          <p:nvSpPr>
            <p:cNvPr id="8198" name="Line 16"/>
            <p:cNvSpPr>
              <a:spLocks noChangeShapeType="1"/>
            </p:cNvSpPr>
            <p:nvPr/>
          </p:nvSpPr>
          <p:spPr bwMode="auto">
            <a:xfrm>
              <a:off x="0" y="622300"/>
              <a:ext cx="9144000" cy="0"/>
            </a:xfrm>
            <a:prstGeom prst="line">
              <a:avLst/>
            </a:prstGeom>
            <a:noFill/>
            <a:ln w="19050">
              <a:solidFill>
                <a:srgbClr val="7AA5D4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199" name="Line 16"/>
            <p:cNvSpPr>
              <a:spLocks noChangeShapeType="1"/>
            </p:cNvSpPr>
            <p:nvPr/>
          </p:nvSpPr>
          <p:spPr bwMode="auto">
            <a:xfrm>
              <a:off x="0" y="692150"/>
              <a:ext cx="9144000" cy="0"/>
            </a:xfrm>
            <a:prstGeom prst="line">
              <a:avLst/>
            </a:prstGeom>
            <a:noFill/>
            <a:ln w="19050">
              <a:solidFill>
                <a:srgbClr val="7AA5D4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pic>
          <p:nvPicPr>
            <p:cNvPr id="8200" name="Picture 2" descr="Logo1_color_CMYK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EFDFB"/>
                </a:clrFrom>
                <a:clrTo>
                  <a:srgbClr val="FEFDFB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1138" y="131763"/>
              <a:ext cx="879475" cy="7858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extBox 9">
            <a:extLst/>
          </p:cNvPr>
          <p:cNvSpPr txBox="1"/>
          <p:nvPr/>
        </p:nvSpPr>
        <p:spPr>
          <a:xfrm>
            <a:off x="179513" y="764704"/>
            <a:ext cx="8659476" cy="555536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>
            <a:lvl1pPr marL="2857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indent="0" algn="ctr" eaLnBrk="1" hangingPunct="1">
              <a:defRPr/>
            </a:pPr>
            <a:endParaRPr kumimoji="0" lang="ru-RU" altLang="ru-RU" sz="6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eaLnBrk="1" hangingPunct="1">
              <a:defRPr/>
            </a:pPr>
            <a:endParaRPr kumimoji="0" lang="ru-RU" altLang="ru-RU" sz="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defRPr/>
            </a:pPr>
            <a:r>
              <a:rPr kumimoji="0" lang="ru-RU" altLang="ru-RU" sz="17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Снятие с регистрационного учета </a:t>
            </a:r>
            <a:r>
              <a:rPr kumimoji="0" lang="ru-RU" altLang="ru-RU" sz="17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страхователей-ИП</a:t>
            </a:r>
            <a:r>
              <a:rPr kumimoji="0" lang="ru-RU" altLang="ru-RU" sz="17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случае прекращения</a:t>
            </a:r>
            <a:r>
              <a:rPr kumimoji="0" lang="ru-RU" alt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7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бессрочного</a:t>
            </a:r>
            <a:r>
              <a:rPr kumimoji="0" lang="ru-RU" alt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трудового договора с последним из принятых работников или </a:t>
            </a:r>
            <a:r>
              <a:rPr kumimoji="0" lang="ru-RU" altLang="ru-RU" sz="17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расторжения</a:t>
            </a:r>
            <a:r>
              <a:rPr kumimoji="0" lang="ru-RU" alt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либо окончания срока действия </a:t>
            </a:r>
            <a:r>
              <a:rPr kumimoji="0" lang="ru-RU" altLang="ru-RU" sz="17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бессрочных </a:t>
            </a:r>
            <a:r>
              <a:rPr kumimoji="0" lang="ru-RU" alt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гражданско-правовых договоров, заключенных страхователем с физическими лицами, при условии отсутствия трудового договора с принимаемым страхователем работником </a:t>
            </a:r>
            <a:r>
              <a:rPr kumimoji="0" lang="ru-RU" altLang="ru-RU" sz="17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осуществляется на основании заявления </a:t>
            </a:r>
            <a:r>
              <a:rPr kumimoji="0" lang="ru-RU" alt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снятии с регистрационного учета в территориальном органе Фонда в срок, не превышающий четырнадцати рабочих дней со дня поступления в любой территориальный орган Фонда соответствующего заявления.</a:t>
            </a:r>
          </a:p>
          <a:p>
            <a:pPr algn="ctr" eaLnBrk="1" hangingPunct="1">
              <a:defRPr/>
            </a:pPr>
            <a:endParaRPr kumimoji="0" lang="ru-RU" altLang="ru-RU" sz="1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defRPr/>
            </a:pPr>
            <a:r>
              <a:rPr kumimoji="0" lang="ru-RU" altLang="ru-RU" sz="17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</a:t>
            </a:r>
            <a:r>
              <a:rPr kumimoji="0" lang="ru-RU" alt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наличия в территориальном органе Фонда сведений о </a:t>
            </a:r>
            <a:r>
              <a:rPr kumimoji="0" lang="ru-RU" altLang="ru-RU" sz="17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срочном  трудовом или гражданско-правовом договоре</a:t>
            </a:r>
            <a:r>
              <a:rPr kumimoji="0" lang="ru-RU" alt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ru-RU" altLang="ru-RU" sz="17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о снятии с регистрационного учета страхователя принимается</a:t>
            </a:r>
            <a:r>
              <a:rPr kumimoji="0" lang="ru-RU" alt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окончании срока действия таких договоров, </a:t>
            </a:r>
            <a:r>
              <a:rPr kumimoji="0" lang="ru-RU" altLang="ru-RU" sz="17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 заявления </a:t>
            </a:r>
            <a:r>
              <a:rPr kumimoji="0" lang="ru-RU" alt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снятии с регистрационного учета.</a:t>
            </a:r>
          </a:p>
          <a:p>
            <a:pPr algn="ctr" eaLnBrk="1" hangingPunct="1">
              <a:defRPr/>
            </a:pPr>
            <a:endParaRPr kumimoji="0" lang="ru-RU" altLang="ru-RU" sz="1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defRPr/>
            </a:pPr>
            <a:r>
              <a:rPr kumimoji="0" lang="ru-RU" altLang="ru-RU" sz="17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Территориальный орган Фонда снимает с регистрационного учета страхователя - </a:t>
            </a:r>
            <a:r>
              <a:rPr kumimoji="0" lang="ru-RU" altLang="ru-RU" sz="17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ИП</a:t>
            </a:r>
            <a:r>
              <a:rPr kumimoji="0" lang="ru-RU" altLang="ru-RU" sz="17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по истечении пятнадцати рабочих дней со дня получения сведений из </a:t>
            </a:r>
            <a:r>
              <a:rPr kumimoji="0" lang="ru-RU" altLang="ru-RU" sz="17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ЕГРИП</a:t>
            </a:r>
            <a:r>
              <a:rPr kumimoji="0" lang="ru-RU" altLang="ru-RU" sz="17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 прекращении его деятельности в качестве индивидуального предпринимателя.</a:t>
            </a:r>
          </a:p>
          <a:p>
            <a:pPr algn="ctr" eaLnBrk="1" hangingPunct="1">
              <a:defRPr/>
            </a:pPr>
            <a:endParaRPr kumimoji="0" lang="ru-RU" altLang="ru-RU" sz="1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defRPr/>
            </a:pPr>
            <a:r>
              <a:rPr kumimoji="0" lang="ru-RU" altLang="ru-RU" sz="17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Снятие с регистрационного учета страхователя - </a:t>
            </a:r>
            <a:r>
              <a:rPr kumimoji="0" lang="ru-RU" altLang="ru-RU" sz="17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ИП</a:t>
            </a:r>
            <a:r>
              <a:rPr kumimoji="0" lang="ru-RU" altLang="ru-RU" sz="17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случае его смерти осуществляется на основании сведений о смерти лица, поступивших в территориальный орган Фонда, в том числе из </a:t>
            </a:r>
            <a:r>
              <a:rPr kumimoji="0" lang="ru-RU" altLang="ru-RU" sz="17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ЕГРИП</a:t>
            </a:r>
            <a:r>
              <a:rPr kumimoji="0" lang="ru-RU" altLang="ru-RU" sz="17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ru-RU" altLang="ru-RU" sz="17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192001" y="131763"/>
            <a:ext cx="764698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buFont typeface="Arial" charset="0"/>
              <a:buNone/>
            </a:pPr>
            <a:r>
              <a:rPr kumimoji="1" lang="ru-RU" alt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СРОКИ СНЯТИЯ  С УЧЕТА </a:t>
            </a:r>
            <a:r>
              <a:rPr kumimoji="1" lang="ru-RU" altLang="ru-RU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СТРАХОВАТЕЛЯ-ИП</a:t>
            </a:r>
            <a:r>
              <a:rPr kumimoji="1" lang="ru-RU" alt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ru-RU" sz="2000" b="1" dirty="0">
              <a:solidFill>
                <a:srgbClr val="FF000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572071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6"/>
          <p:cNvGrpSpPr>
            <a:grpSpLocks/>
          </p:cNvGrpSpPr>
          <p:nvPr/>
        </p:nvGrpSpPr>
        <p:grpSpPr bwMode="auto">
          <a:xfrm>
            <a:off x="0" y="131763"/>
            <a:ext cx="9144000" cy="785812"/>
            <a:chOff x="0" y="131763"/>
            <a:chExt cx="9144000" cy="785812"/>
          </a:xfrm>
        </p:grpSpPr>
        <p:sp>
          <p:nvSpPr>
            <p:cNvPr id="8198" name="Line 16"/>
            <p:cNvSpPr>
              <a:spLocks noChangeShapeType="1"/>
            </p:cNvSpPr>
            <p:nvPr/>
          </p:nvSpPr>
          <p:spPr bwMode="auto">
            <a:xfrm>
              <a:off x="0" y="622300"/>
              <a:ext cx="9144000" cy="0"/>
            </a:xfrm>
            <a:prstGeom prst="line">
              <a:avLst/>
            </a:prstGeom>
            <a:noFill/>
            <a:ln w="19050">
              <a:solidFill>
                <a:srgbClr val="7AA5D4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199" name="Line 16"/>
            <p:cNvSpPr>
              <a:spLocks noChangeShapeType="1"/>
            </p:cNvSpPr>
            <p:nvPr/>
          </p:nvSpPr>
          <p:spPr bwMode="auto">
            <a:xfrm>
              <a:off x="0" y="692150"/>
              <a:ext cx="9144000" cy="0"/>
            </a:xfrm>
            <a:prstGeom prst="line">
              <a:avLst/>
            </a:prstGeom>
            <a:noFill/>
            <a:ln w="19050">
              <a:solidFill>
                <a:srgbClr val="7AA5D4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pic>
          <p:nvPicPr>
            <p:cNvPr id="8200" name="Picture 2" descr="Logo1_color_CMYK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EFDFB"/>
                </a:clrFrom>
                <a:clrTo>
                  <a:srgbClr val="FEFDFB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1138" y="131763"/>
              <a:ext cx="879475" cy="7858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extBox 9">
            <a:extLst/>
          </p:cNvPr>
          <p:cNvSpPr txBox="1"/>
          <p:nvPr/>
        </p:nvSpPr>
        <p:spPr>
          <a:xfrm>
            <a:off x="211138" y="892767"/>
            <a:ext cx="8693150" cy="480131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>
            <a:lvl1pPr marL="2857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buFont typeface="Wingdings" panose="05000000000000000000" pitchFamily="2" charset="2"/>
              <a:buChar char="Ø"/>
              <a:defRPr/>
            </a:pPr>
            <a:r>
              <a:rPr kumimoji="0" lang="ru-RU" altLang="ru-RU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заявитель предоставляет</a:t>
            </a:r>
            <a:endParaRPr kumimoji="0" lang="ru-RU" altLang="ru-RU" sz="1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eaLnBrk="1" hangingPunct="1">
              <a:defRPr/>
            </a:pPr>
            <a:r>
              <a:rPr kumimoji="0" lang="ru-RU" altLang="ru-RU" sz="15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kumimoji="0" lang="ru-RU" alt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заявление о снятии с регистрационного учета по установленной форме (Приложение №2 к Административному регламенту </a:t>
            </a:r>
            <a:r>
              <a:rPr kumimoji="0" lang="ru-RU" altLang="ru-RU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ФСС</a:t>
            </a:r>
            <a:r>
              <a:rPr kumimoji="0" lang="ru-RU" alt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РФ, утв. Приказом </a:t>
            </a:r>
            <a:r>
              <a:rPr kumimoji="0" lang="ru-RU" altLang="ru-RU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ФСС</a:t>
            </a:r>
            <a:r>
              <a:rPr kumimoji="0" lang="ru-RU" alt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РФ от 22.04.2019 №215 );</a:t>
            </a:r>
          </a:p>
          <a:p>
            <a:pPr marL="0" indent="0" algn="ctr" eaLnBrk="1" hangingPunct="1">
              <a:defRPr/>
            </a:pPr>
            <a:endParaRPr kumimoji="0" lang="ru-RU" altLang="ru-RU" sz="16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eaLnBrk="1" hangingPunct="1">
              <a:defRPr/>
            </a:pPr>
            <a:r>
              <a:rPr kumimoji="0" lang="ru-RU" alt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копию документа, удостоверяющего личность физического лица - страхователя (если он подает заявление о регистрации по почте);</a:t>
            </a:r>
          </a:p>
          <a:p>
            <a:pPr marL="0" indent="0" algn="ctr" eaLnBrk="1" hangingPunct="1">
              <a:defRPr/>
            </a:pPr>
            <a:endParaRPr kumimoji="0" lang="ru-RU" altLang="ru-RU" sz="16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eaLnBrk="1" hangingPunct="1">
              <a:defRPr/>
            </a:pPr>
            <a:r>
              <a:rPr kumimoji="0" lang="ru-RU" alt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копии </a:t>
            </a:r>
            <a:r>
              <a:rPr kumimoji="0" lang="ru-RU" alt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документов, удостоверяющих личность представителя и его полномочия (если представитель физлица-страхователя направляет заявление по почте). Если представитель ИП направляет заявление с использованием </a:t>
            </a:r>
            <a:r>
              <a:rPr kumimoji="0" lang="ru-RU" alt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ЕПГУ, </a:t>
            </a:r>
            <a:r>
              <a:rPr kumimoji="0" lang="ru-RU" alt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нужно представить только документ, подтверждающий его полномочия</a:t>
            </a:r>
            <a:r>
              <a:rPr kumimoji="0" lang="ru-RU" alt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ctr" eaLnBrk="1" hangingPunct="1">
              <a:defRPr/>
            </a:pPr>
            <a:endParaRPr kumimoji="0" lang="ru-RU" alt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eaLnBrk="1" hangingPunct="1">
              <a:defRPr/>
            </a:pPr>
            <a:r>
              <a:rPr kumimoji="0" lang="ru-RU" alt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kumimoji="0" lang="ru-RU" alt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копии документов, подтверждающих прекращение трудового договора с последним из принятых работников.</a:t>
            </a:r>
          </a:p>
          <a:p>
            <a:pPr marL="0" indent="0" algn="ctr" eaLnBrk="1" hangingPunct="1">
              <a:defRPr/>
            </a:pPr>
            <a:r>
              <a:rPr kumimoji="0" lang="ru-RU" altLang="ru-RU" sz="1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kumimoji="0" lang="ru-RU" alt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01.01.2021 </a:t>
            </a:r>
            <a:r>
              <a:rPr kumimoji="0" lang="ru-RU" altLang="ru-RU" sz="1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документы, подтверждающие прекращение трудового договора с последним из принятых работников не обязательно, </a:t>
            </a:r>
            <a:r>
              <a:rPr kumimoji="0" lang="ru-RU" alt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на день подачи заявления </a:t>
            </a:r>
            <a:r>
              <a:rPr kumimoji="0" lang="ru-RU" altLang="ru-RU" sz="1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снятии с регистрационного учета в </a:t>
            </a:r>
            <a:r>
              <a:rPr kumimoji="0" lang="ru-RU" alt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ПФР представлены сведения по форме СЗВ-ТД. В этом случае в заявлении </a:t>
            </a:r>
            <a:r>
              <a:rPr kumimoji="0" lang="ru-RU" altLang="ru-RU" sz="1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снятии с регистрационного учета отражается </a:t>
            </a:r>
            <a:r>
              <a:rPr kumimoji="0" lang="ru-RU" alt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</a:t>
            </a:r>
            <a:r>
              <a:rPr kumimoji="0" lang="ru-RU" altLang="ru-RU" sz="1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прекращении </a:t>
            </a:r>
            <a:r>
              <a:rPr kumimoji="0" lang="ru-RU" altLang="ru-RU" sz="16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трудовых отношений с работниками и о сдаче сведений по форме </a:t>
            </a:r>
            <a:r>
              <a:rPr kumimoji="0" lang="ru-RU" altLang="ru-RU" sz="1600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СЗВ-ТД</a:t>
            </a:r>
            <a:r>
              <a:rPr kumimoji="0" lang="ru-RU" altLang="ru-RU" sz="16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kumimoji="0" lang="ru-RU" altLang="ru-RU" sz="1500" i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192001" y="131763"/>
            <a:ext cx="764698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buFont typeface="Arial" charset="0"/>
              <a:buNone/>
            </a:pPr>
            <a:r>
              <a:rPr kumimoji="1" lang="ru-RU" alt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ДОКУМЕНТЫ ДЛЯ СНЯТИЯ  С УЧЁТА </a:t>
            </a:r>
            <a:r>
              <a:rPr kumimoji="1" lang="ru-RU" alt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(трудовой договор)</a:t>
            </a:r>
            <a:endParaRPr lang="ru-RU" altLang="ru-RU" sz="2000" b="1" dirty="0">
              <a:solidFill>
                <a:srgbClr val="FF000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177187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6"/>
          <p:cNvGrpSpPr>
            <a:grpSpLocks/>
          </p:cNvGrpSpPr>
          <p:nvPr/>
        </p:nvGrpSpPr>
        <p:grpSpPr bwMode="auto">
          <a:xfrm>
            <a:off x="0" y="131763"/>
            <a:ext cx="9144000" cy="785812"/>
            <a:chOff x="0" y="131763"/>
            <a:chExt cx="9144000" cy="785812"/>
          </a:xfrm>
        </p:grpSpPr>
        <p:sp>
          <p:nvSpPr>
            <p:cNvPr id="8198" name="Line 16"/>
            <p:cNvSpPr>
              <a:spLocks noChangeShapeType="1"/>
            </p:cNvSpPr>
            <p:nvPr/>
          </p:nvSpPr>
          <p:spPr bwMode="auto">
            <a:xfrm>
              <a:off x="0" y="622300"/>
              <a:ext cx="9144000" cy="0"/>
            </a:xfrm>
            <a:prstGeom prst="line">
              <a:avLst/>
            </a:prstGeom>
            <a:noFill/>
            <a:ln w="19050">
              <a:solidFill>
                <a:srgbClr val="7AA5D4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199" name="Line 16"/>
            <p:cNvSpPr>
              <a:spLocks noChangeShapeType="1"/>
            </p:cNvSpPr>
            <p:nvPr/>
          </p:nvSpPr>
          <p:spPr bwMode="auto">
            <a:xfrm>
              <a:off x="0" y="692150"/>
              <a:ext cx="9144000" cy="0"/>
            </a:xfrm>
            <a:prstGeom prst="line">
              <a:avLst/>
            </a:prstGeom>
            <a:noFill/>
            <a:ln w="19050">
              <a:solidFill>
                <a:srgbClr val="7AA5D4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pic>
          <p:nvPicPr>
            <p:cNvPr id="8200" name="Picture 2" descr="Logo1_color_CMYK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EFDFB"/>
                </a:clrFrom>
                <a:clrTo>
                  <a:srgbClr val="FEFDFB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1138" y="131763"/>
              <a:ext cx="879475" cy="7858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extBox 9">
            <a:extLst/>
          </p:cNvPr>
          <p:cNvSpPr txBox="1"/>
          <p:nvPr/>
        </p:nvSpPr>
        <p:spPr>
          <a:xfrm>
            <a:off x="211138" y="892767"/>
            <a:ext cx="8693150" cy="381642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>
            <a:lvl1pPr marL="2857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buFont typeface="Wingdings" panose="05000000000000000000" pitchFamily="2" charset="2"/>
              <a:buChar char="Ø"/>
              <a:defRPr/>
            </a:pPr>
            <a:r>
              <a:rPr kumimoji="0" lang="ru-RU" altLang="ru-RU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заявитель предоставляет</a:t>
            </a:r>
            <a:endParaRPr kumimoji="0" lang="ru-RU" altLang="ru-RU" sz="1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eaLnBrk="1" hangingPunct="1">
              <a:defRPr/>
            </a:pPr>
            <a:r>
              <a:rPr kumimoji="0" lang="ru-RU" altLang="ru-RU" sz="15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kumimoji="0" lang="ru-RU" alt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заявление о снятии с регистрационного учета по установленной форме (Приложение №2 к Административному регламенту </a:t>
            </a:r>
            <a:r>
              <a:rPr kumimoji="0" lang="ru-RU" altLang="ru-RU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ФСС</a:t>
            </a:r>
            <a:r>
              <a:rPr kumimoji="0" lang="ru-RU" alt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РФ, утв. Приказом </a:t>
            </a:r>
            <a:r>
              <a:rPr kumimoji="0" lang="ru-RU" altLang="ru-RU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ФСС</a:t>
            </a:r>
            <a:r>
              <a:rPr kumimoji="0" lang="ru-RU" alt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РФ от 22.04.2019 №214 );</a:t>
            </a:r>
          </a:p>
          <a:p>
            <a:pPr marL="0" indent="0" algn="ctr" eaLnBrk="1" hangingPunct="1">
              <a:defRPr/>
            </a:pPr>
            <a:endParaRPr kumimoji="0" lang="ru-RU" altLang="ru-RU" sz="16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eaLnBrk="1" hangingPunct="1">
              <a:defRPr/>
            </a:pPr>
            <a:r>
              <a:rPr kumimoji="0" lang="ru-RU" alt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копию документа, удостоверяющего личность физического лица - страхователя (если он подает заявление о регистрации по почте);</a:t>
            </a:r>
          </a:p>
          <a:p>
            <a:pPr marL="0" indent="0" algn="ctr" eaLnBrk="1" hangingPunct="1">
              <a:defRPr/>
            </a:pPr>
            <a:endParaRPr kumimoji="0" lang="ru-RU" altLang="ru-RU" sz="16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eaLnBrk="1" hangingPunct="1">
              <a:defRPr/>
            </a:pPr>
            <a:r>
              <a:rPr kumimoji="0" lang="ru-RU" alt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копии </a:t>
            </a:r>
            <a:r>
              <a:rPr kumimoji="0" lang="ru-RU" alt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документов, удостоверяющих личность представителя и его полномочия (если представитель физлица-страхователя направляет заявление по почте). Если представитель ИП направляет заявление с использованием </a:t>
            </a:r>
            <a:r>
              <a:rPr kumimoji="0" lang="ru-RU" alt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ЕПГУ, </a:t>
            </a:r>
            <a:r>
              <a:rPr kumimoji="0" lang="ru-RU" alt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нужно представить только документ, подтверждающий его полномочия</a:t>
            </a:r>
            <a:r>
              <a:rPr kumimoji="0" lang="ru-RU" alt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ctr" eaLnBrk="1" hangingPunct="1">
              <a:defRPr/>
            </a:pPr>
            <a:endParaRPr kumimoji="0" lang="ru-RU" alt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eaLnBrk="1" hangingPunct="1">
              <a:defRPr/>
            </a:pPr>
            <a:r>
              <a:rPr kumimoji="0" lang="ru-RU" alt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копии документов, подтверждающих, расторжение либо окончание срока действия гражданско-правовых договоров, заключенных страхователем с физическими лицами при условии отсутствия трудового договора с принимаемым страхователем работником.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192001" y="131763"/>
            <a:ext cx="764698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buFont typeface="Arial" charset="0"/>
              <a:buNone/>
            </a:pPr>
            <a:r>
              <a:rPr kumimoji="1" lang="ru-RU" alt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ДОКУМЕНТЫ ДЛЯ СНЯТИЯ  С УЧЁТА </a:t>
            </a:r>
            <a:r>
              <a:rPr kumimoji="1" lang="ru-RU" alt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(гражданско-правовой договор)</a:t>
            </a:r>
            <a:endParaRPr lang="ru-RU" altLang="ru-RU" sz="2000" b="1" dirty="0">
              <a:solidFill>
                <a:srgbClr val="FF000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91442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70" name="Группа 16"/>
          <p:cNvGrpSpPr>
            <a:grpSpLocks/>
          </p:cNvGrpSpPr>
          <p:nvPr/>
        </p:nvGrpSpPr>
        <p:grpSpPr bwMode="auto">
          <a:xfrm>
            <a:off x="0" y="114300"/>
            <a:ext cx="9144000" cy="785813"/>
            <a:chOff x="0" y="131763"/>
            <a:chExt cx="9144000" cy="785812"/>
          </a:xfrm>
        </p:grpSpPr>
        <p:sp>
          <p:nvSpPr>
            <p:cNvPr id="7177" name="Line 16"/>
            <p:cNvSpPr>
              <a:spLocks noChangeShapeType="1"/>
            </p:cNvSpPr>
            <p:nvPr/>
          </p:nvSpPr>
          <p:spPr bwMode="auto">
            <a:xfrm>
              <a:off x="0" y="622300"/>
              <a:ext cx="9144000" cy="0"/>
            </a:xfrm>
            <a:prstGeom prst="line">
              <a:avLst/>
            </a:prstGeom>
            <a:noFill/>
            <a:ln w="19050">
              <a:solidFill>
                <a:srgbClr val="7AA5D4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7178" name="Line 16"/>
            <p:cNvSpPr>
              <a:spLocks noChangeShapeType="1"/>
            </p:cNvSpPr>
            <p:nvPr/>
          </p:nvSpPr>
          <p:spPr bwMode="auto">
            <a:xfrm>
              <a:off x="0" y="692150"/>
              <a:ext cx="9144000" cy="0"/>
            </a:xfrm>
            <a:prstGeom prst="line">
              <a:avLst/>
            </a:prstGeom>
            <a:noFill/>
            <a:ln w="19050">
              <a:solidFill>
                <a:srgbClr val="7AA5D4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 dirty="0"/>
            </a:p>
          </p:txBody>
        </p:sp>
        <p:pic>
          <p:nvPicPr>
            <p:cNvPr id="7179" name="Picture 2" descr="Logo1_color_CMYK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EFDFB"/>
                </a:clrFrom>
                <a:clrTo>
                  <a:srgbClr val="FEFDFB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1138" y="131763"/>
              <a:ext cx="879475" cy="7858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180" name="Rectangle 3"/>
            <p:cNvSpPr>
              <a:spLocks noChangeArrowheads="1"/>
            </p:cNvSpPr>
            <p:nvPr/>
          </p:nvSpPr>
          <p:spPr bwMode="auto">
            <a:xfrm>
              <a:off x="1125538" y="131763"/>
              <a:ext cx="7588250" cy="446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0000" tIns="46800" rIns="90000" bIns="46800" anchor="ctr"/>
            <a:lstStyle/>
            <a:p>
              <a:pPr algn="ctr" defTabSz="912813">
                <a:tabLst>
                  <a:tab pos="0" algn="l"/>
                  <a:tab pos="912813" algn="l"/>
                  <a:tab pos="1827213" algn="l"/>
                  <a:tab pos="2741613" algn="l"/>
                  <a:tab pos="3656013" algn="l"/>
                  <a:tab pos="4570413" algn="l"/>
                  <a:tab pos="5484813" algn="l"/>
                  <a:tab pos="6399213" algn="l"/>
                  <a:tab pos="7313613" algn="l"/>
                  <a:tab pos="8228013" algn="l"/>
                  <a:tab pos="9142413" algn="l"/>
                  <a:tab pos="10056813" algn="l"/>
                </a:tabLst>
              </a:pPr>
              <a:endParaRPr lang="ru-RU" altLang="ru-RU" sz="1200" b="1" dirty="0">
                <a:solidFill>
                  <a:srgbClr val="00549A"/>
                </a:solidFill>
                <a:latin typeface="Times New Roman" pitchFamily="18" charset="0"/>
              </a:endParaRPr>
            </a:p>
          </p:txBody>
        </p:sp>
      </p:grpSp>
      <p:sp>
        <p:nvSpPr>
          <p:cNvPr id="10" name="Скругленный прямоугольник 9"/>
          <p:cNvSpPr>
            <a:spLocks noChangeArrowheads="1"/>
          </p:cNvSpPr>
          <p:nvPr/>
        </p:nvSpPr>
        <p:spPr bwMode="auto">
          <a:xfrm>
            <a:off x="1879409" y="764704"/>
            <a:ext cx="6924675" cy="151216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EDEDED"/>
              </a:gs>
              <a:gs pos="64999">
                <a:srgbClr val="D0D0D0"/>
              </a:gs>
              <a:gs pos="100000">
                <a:srgbClr val="BCBCBC"/>
              </a:gs>
            </a:gsLst>
            <a:lin ang="5400000" scaled="1"/>
          </a:gradFill>
          <a:ln w="9525">
            <a:solidFill>
              <a:srgbClr val="000000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kumimoji="0" lang="ru-RU" altLang="ru-RU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Правительства </a:t>
            </a:r>
            <a:r>
              <a:rPr kumimoji="0" lang="ru-RU" altLang="ru-RU" sz="1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 от 01.04.2020 №402 «Об утверждении Временных правил оформления листков нетрудоспособности, назначения и выплаты пособий по временной нетрудоспособности  в случае карантина застрахованным лицам в возрасте 65 лет и старше»</a:t>
            </a:r>
          </a:p>
        </p:txBody>
      </p:sp>
      <p:sp>
        <p:nvSpPr>
          <p:cNvPr id="11" name="Скругленный прямоугольник 10"/>
          <p:cNvSpPr>
            <a:spLocks noChangeArrowheads="1"/>
          </p:cNvSpPr>
          <p:nvPr/>
        </p:nvSpPr>
        <p:spPr bwMode="auto">
          <a:xfrm>
            <a:off x="1909699" y="2420888"/>
            <a:ext cx="6926262" cy="151216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EDEDED"/>
              </a:gs>
              <a:gs pos="64999">
                <a:srgbClr val="D0D0D0"/>
              </a:gs>
              <a:gs pos="100000">
                <a:srgbClr val="BCBCBC"/>
              </a:gs>
            </a:gsLst>
            <a:lin ang="5400000" scaled="1"/>
          </a:gradFill>
          <a:ln w="9525">
            <a:solidFill>
              <a:srgbClr val="000000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kumimoji="0" lang="ru-RU" altLang="ru-RU" sz="1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defRPr/>
            </a:pPr>
            <a:r>
              <a:rPr kumimoji="0" lang="ru-RU" altLang="ru-RU" sz="17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</a:t>
            </a:r>
            <a:r>
              <a:rPr kumimoji="0" lang="ru-RU" altLang="ru-RU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Правительства </a:t>
            </a:r>
            <a:r>
              <a:rPr kumimoji="0" lang="ru-RU" altLang="ru-RU" sz="1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 от 18.06.2020 №876 «О внесении изменений  во временные правила оформления листков нетрудоспособности, назначения и выплаты пособий по временной нетрудоспособности  в случае карантина застрахованным лицам в возрасте 65 лет и старше»</a:t>
            </a:r>
          </a:p>
          <a:p>
            <a:pPr algn="ctr" eaLnBrk="1" hangingPunct="1">
              <a:defRPr/>
            </a:pPr>
            <a:r>
              <a:rPr kumimoji="0" lang="ru-RU" altLang="ru-RU" sz="17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7173" name="TextBox 7"/>
          <p:cNvSpPr txBox="1">
            <a:spLocks noChangeArrowheads="1"/>
          </p:cNvSpPr>
          <p:nvPr/>
        </p:nvSpPr>
        <p:spPr bwMode="auto">
          <a:xfrm>
            <a:off x="1258886" y="0"/>
            <a:ext cx="7777609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buFont typeface="Arial" charset="0"/>
              <a:buNone/>
            </a:pPr>
            <a:endParaRPr lang="en-US" altLang="ru-RU" sz="1400" b="1" dirty="0" smtClean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Arial" charset="0"/>
              <a:buNone/>
            </a:pP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Нормативные документы</a:t>
            </a:r>
            <a:endParaRPr lang="en-US" altLang="ru-RU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 typeface="Arial" charset="0"/>
              <a:buNone/>
            </a:pPr>
            <a:endParaRPr lang="ru-RU" altLang="ru-RU" sz="2000" b="1" dirty="0">
              <a:solidFill>
                <a:schemeClr val="accent1">
                  <a:lumMod val="75000"/>
                </a:schemeClr>
              </a:solidFill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>
            <a:spLocks noChangeArrowheads="1"/>
          </p:cNvSpPr>
          <p:nvPr/>
        </p:nvSpPr>
        <p:spPr bwMode="auto">
          <a:xfrm>
            <a:off x="1979613" y="4077072"/>
            <a:ext cx="6926262" cy="100811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EDEDED"/>
              </a:gs>
              <a:gs pos="64999">
                <a:srgbClr val="D0D0D0"/>
              </a:gs>
              <a:gs pos="100000">
                <a:srgbClr val="BCBCBC"/>
              </a:gs>
            </a:gsLst>
            <a:lin ang="5400000" scaled="1"/>
          </a:gradFill>
          <a:ln w="9525">
            <a:solidFill>
              <a:srgbClr val="000000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kumimoji="0" lang="ru-RU" altLang="ru-RU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Распоряжение Правительства Челябинской области </a:t>
            </a:r>
            <a:r>
              <a:rPr kumimoji="0" lang="ru-RU" altLang="ru-RU" sz="1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kumimoji="0" lang="ru-RU" altLang="ru-RU" sz="17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13.11.2020  </a:t>
            </a:r>
            <a:r>
              <a:rPr kumimoji="0" lang="ru-RU" altLang="ru-RU" sz="1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№947 </a:t>
            </a:r>
            <a:r>
              <a:rPr kumimoji="0" lang="ru-RU" altLang="ru-RU" sz="17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kumimoji="0" lang="ru-RU" altLang="ru-RU" sz="17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рп</a:t>
            </a:r>
            <a:r>
              <a:rPr kumimoji="0" lang="ru-RU" altLang="ru-RU" sz="17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 внесении изменения в распоряжение  Правительства Челябинской области от 18.03.2020 №146 </a:t>
            </a:r>
            <a:r>
              <a:rPr kumimoji="0" lang="ru-RU" altLang="ru-RU" sz="17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kumimoji="0" lang="ru-RU" altLang="ru-RU" sz="17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рп</a:t>
            </a:r>
            <a:r>
              <a:rPr kumimoji="0" lang="ru-RU" altLang="ru-RU" sz="17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pic>
        <p:nvPicPr>
          <p:cNvPr id="7176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098550"/>
            <a:ext cx="1758950" cy="168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Скругленный прямоугольник 14"/>
          <p:cNvSpPr>
            <a:spLocks noChangeArrowheads="1"/>
          </p:cNvSpPr>
          <p:nvPr/>
        </p:nvSpPr>
        <p:spPr bwMode="auto">
          <a:xfrm>
            <a:off x="1979613" y="5229200"/>
            <a:ext cx="6926262" cy="151216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EDEDED"/>
              </a:gs>
              <a:gs pos="64999">
                <a:srgbClr val="D0D0D0"/>
              </a:gs>
              <a:gs pos="100000">
                <a:srgbClr val="BCBCBC"/>
              </a:gs>
            </a:gsLst>
            <a:lin ang="5400000" scaled="1"/>
          </a:gradFill>
          <a:ln w="9525">
            <a:solidFill>
              <a:srgbClr val="000000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kumimoji="0" lang="ru-RU" altLang="ru-RU" sz="1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Распоряжением Правительства Челябинской области от 13.11.2020 №</a:t>
            </a:r>
            <a:r>
              <a:rPr kumimoji="0" lang="ru-RU" altLang="ru-RU" sz="17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947- </a:t>
            </a:r>
            <a:r>
              <a:rPr kumimoji="0" lang="ru-RU" altLang="ru-RU" sz="17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рп</a:t>
            </a:r>
            <a:r>
              <a:rPr kumimoji="0" lang="ru-RU" altLang="ru-RU" sz="17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продлено действие режима самоизоляции для лиц старше 65 лет до 27 декабря 2020 года:</a:t>
            </a:r>
          </a:p>
          <a:p>
            <a:pPr algn="ctr" eaLnBrk="1" hangingPunct="1">
              <a:defRPr/>
            </a:pPr>
            <a:r>
              <a:rPr kumimoji="0" lang="ru-RU" altLang="ru-RU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 16 по 29 ноября 2020 года</a:t>
            </a:r>
          </a:p>
          <a:p>
            <a:pPr algn="ctr" eaLnBrk="1" hangingPunct="1">
              <a:defRPr/>
            </a:pPr>
            <a:r>
              <a:rPr kumimoji="0" lang="ru-RU" altLang="ru-RU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 30 ноября по 13 декабря 2020 года</a:t>
            </a:r>
          </a:p>
          <a:p>
            <a:pPr algn="ctr" eaLnBrk="1" hangingPunct="1">
              <a:defRPr/>
            </a:pPr>
            <a:r>
              <a:rPr kumimoji="0" lang="ru-RU" altLang="ru-RU" sz="17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 14 по 27 декабря 2020 года</a:t>
            </a:r>
          </a:p>
        </p:txBody>
      </p:sp>
    </p:spTree>
    <p:extLst>
      <p:ext uri="{BB962C8B-B14F-4D97-AF65-F5344CB8AC3E}">
        <p14:creationId xmlns:p14="http://schemas.microsoft.com/office/powerpoint/2010/main" val="1607485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6"/>
          <p:cNvGrpSpPr>
            <a:grpSpLocks/>
          </p:cNvGrpSpPr>
          <p:nvPr/>
        </p:nvGrpSpPr>
        <p:grpSpPr bwMode="auto">
          <a:xfrm>
            <a:off x="0" y="131763"/>
            <a:ext cx="9144000" cy="785812"/>
            <a:chOff x="0" y="131763"/>
            <a:chExt cx="9144000" cy="785812"/>
          </a:xfrm>
        </p:grpSpPr>
        <p:sp>
          <p:nvSpPr>
            <p:cNvPr id="8198" name="Line 16"/>
            <p:cNvSpPr>
              <a:spLocks noChangeShapeType="1"/>
            </p:cNvSpPr>
            <p:nvPr/>
          </p:nvSpPr>
          <p:spPr bwMode="auto">
            <a:xfrm>
              <a:off x="0" y="622300"/>
              <a:ext cx="9144000" cy="0"/>
            </a:xfrm>
            <a:prstGeom prst="line">
              <a:avLst/>
            </a:prstGeom>
            <a:noFill/>
            <a:ln w="19050">
              <a:solidFill>
                <a:srgbClr val="7AA5D4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199" name="Line 16"/>
            <p:cNvSpPr>
              <a:spLocks noChangeShapeType="1"/>
            </p:cNvSpPr>
            <p:nvPr/>
          </p:nvSpPr>
          <p:spPr bwMode="auto">
            <a:xfrm>
              <a:off x="0" y="692150"/>
              <a:ext cx="9144000" cy="0"/>
            </a:xfrm>
            <a:prstGeom prst="line">
              <a:avLst/>
            </a:prstGeom>
            <a:noFill/>
            <a:ln w="19050">
              <a:solidFill>
                <a:srgbClr val="7AA5D4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pic>
          <p:nvPicPr>
            <p:cNvPr id="8200" name="Picture 2" descr="Logo1_color_CMYK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EFDFB"/>
                </a:clrFrom>
                <a:clrTo>
                  <a:srgbClr val="FEFDFB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1138" y="131763"/>
              <a:ext cx="879475" cy="7858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extBox 9">
            <a:extLst/>
          </p:cNvPr>
          <p:cNvSpPr txBox="1"/>
          <p:nvPr/>
        </p:nvSpPr>
        <p:spPr>
          <a:xfrm>
            <a:off x="1619672" y="908721"/>
            <a:ext cx="7256994" cy="517064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>
            <a:lvl1pPr marL="2857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indent="0" algn="ctr" eaLnBrk="1" hangingPunct="1">
              <a:defRPr/>
            </a:pPr>
            <a:endParaRPr kumimoji="0" lang="ru-RU" altLang="ru-RU" sz="1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/>
            <a:r>
              <a:rPr kumimoji="0" lang="ru-RU" alt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При поступлении </a:t>
            </a:r>
            <a:r>
              <a:rPr kumimoji="0" lang="ru-RU" alt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территориальный орган Фонда </a:t>
            </a:r>
            <a:r>
              <a:rPr kumimoji="0" lang="ru-RU" alt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сведений о внесении записи в </a:t>
            </a:r>
            <a:r>
              <a:rPr kumimoji="0" lang="ru-RU" altLang="ru-RU" sz="1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ЕГРИП</a:t>
            </a:r>
            <a:r>
              <a:rPr kumimoji="0" lang="ru-RU" alt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об изменении места жительства </a:t>
            </a:r>
            <a:r>
              <a:rPr kumimoji="0" lang="ru-RU" altLang="ru-RU" sz="1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страхователя-ИП</a:t>
            </a:r>
            <a:r>
              <a:rPr kumimoji="0" lang="ru-RU" alt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либо при получении заявления о регистрации в связи с изменением места жительства </a:t>
            </a:r>
            <a:r>
              <a:rPr kumimoji="0" lang="ru-RU" alt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территориальный орган Фонда, в котором зарегистрирован такой страхователь, </a:t>
            </a:r>
            <a:r>
              <a:rPr kumimoji="0" lang="ru-RU" alt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позднее трех рабочих дней </a:t>
            </a:r>
            <a:r>
              <a:rPr kumimoji="0" lang="ru-RU" alt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 дня получения сведений (документов) </a:t>
            </a:r>
            <a:r>
              <a:rPr kumimoji="0" lang="ru-RU" alt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направляет учетное дело страхователя </a:t>
            </a:r>
            <a:r>
              <a:rPr kumimoji="0" lang="ru-RU" alt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территориальный орган Фонда </a:t>
            </a:r>
            <a:r>
              <a:rPr kumimoji="0" lang="ru-RU" alt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его новому месту жительства.</a:t>
            </a:r>
          </a:p>
          <a:p>
            <a:pPr marL="0" indent="0" algn="just"/>
            <a:r>
              <a:rPr kumimoji="0" lang="ru-RU" alt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kumimoji="0" lang="ru-RU" alt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Территориальный орган Фонда</a:t>
            </a:r>
            <a:r>
              <a:rPr kumimoji="0" lang="ru-RU" alt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новому месту</a:t>
            </a:r>
            <a:r>
              <a:rPr kumimoji="0" lang="ru-RU" alt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жительства страхователя </a:t>
            </a:r>
            <a:r>
              <a:rPr kumimoji="0" lang="ru-RU" alt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срок, не превышающий трех рабочих дней </a:t>
            </a:r>
            <a:r>
              <a:rPr kumimoji="0" lang="ru-RU" alt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 дня получения от территориального органа Фонда, в котором страхователь был зарегистрирован, документов, необходимых для регистрации страхователя по новому месту жительства, </a:t>
            </a:r>
            <a:r>
              <a:rPr kumimoji="0" lang="ru-RU" alt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 </a:t>
            </a:r>
            <a:r>
              <a:rPr kumimoji="0" lang="ru-RU" alt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его</a:t>
            </a:r>
            <a:r>
              <a:rPr kumimoji="0" lang="ru-RU" alt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постановку на регистрационный учет.</a:t>
            </a:r>
          </a:p>
          <a:p>
            <a:pPr marL="0" indent="0" algn="just"/>
            <a:r>
              <a:rPr kumimoji="0" lang="ru-RU" alt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Дата постановки на регистрационный учет по новому месту жительства </a:t>
            </a:r>
            <a:r>
              <a:rPr kumimoji="0" lang="ru-RU" altLang="ru-RU" sz="1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страхователя-ИП</a:t>
            </a:r>
            <a:r>
              <a:rPr kumimoji="0" lang="ru-RU" alt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соответствует дате внесения в </a:t>
            </a:r>
            <a:r>
              <a:rPr kumimoji="0" lang="ru-RU" altLang="ru-RU" sz="1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ЕГРИП</a:t>
            </a:r>
            <a:r>
              <a:rPr kumimoji="0" lang="ru-RU" alt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записи об изменении его места жительства.</a:t>
            </a:r>
            <a:endParaRPr kumimoji="0" lang="ru-RU" altLang="ru-RU" sz="6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eaLnBrk="1" hangingPunct="1">
              <a:defRPr/>
            </a:pPr>
            <a:endParaRPr kumimoji="0" lang="ru-RU" altLang="ru-RU" sz="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192001" y="69436"/>
            <a:ext cx="7646988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kumimoji="1" lang="ru-RU" altLang="ru-RU" sz="15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Регистрация и снятие с регистрационного учета страхователей при изменении места жительства </a:t>
            </a:r>
            <a:r>
              <a:rPr kumimoji="1" lang="ru-RU" altLang="ru-RU" sz="15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ИП</a:t>
            </a:r>
            <a:endParaRPr kumimoji="1" lang="ru-RU" altLang="ru-RU" sz="15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326" y="2636912"/>
            <a:ext cx="1328330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375918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6"/>
          <p:cNvGrpSpPr>
            <a:grpSpLocks/>
          </p:cNvGrpSpPr>
          <p:nvPr/>
        </p:nvGrpSpPr>
        <p:grpSpPr bwMode="auto">
          <a:xfrm>
            <a:off x="0" y="131763"/>
            <a:ext cx="9144000" cy="785812"/>
            <a:chOff x="0" y="131763"/>
            <a:chExt cx="9144000" cy="785812"/>
          </a:xfrm>
        </p:grpSpPr>
        <p:sp>
          <p:nvSpPr>
            <p:cNvPr id="8198" name="Line 16"/>
            <p:cNvSpPr>
              <a:spLocks noChangeShapeType="1"/>
            </p:cNvSpPr>
            <p:nvPr/>
          </p:nvSpPr>
          <p:spPr bwMode="auto">
            <a:xfrm>
              <a:off x="0" y="622300"/>
              <a:ext cx="9144000" cy="0"/>
            </a:xfrm>
            <a:prstGeom prst="line">
              <a:avLst/>
            </a:prstGeom>
            <a:noFill/>
            <a:ln w="19050">
              <a:solidFill>
                <a:srgbClr val="7AA5D4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199" name="Line 16"/>
            <p:cNvSpPr>
              <a:spLocks noChangeShapeType="1"/>
            </p:cNvSpPr>
            <p:nvPr/>
          </p:nvSpPr>
          <p:spPr bwMode="auto">
            <a:xfrm>
              <a:off x="0" y="692150"/>
              <a:ext cx="9144000" cy="0"/>
            </a:xfrm>
            <a:prstGeom prst="line">
              <a:avLst/>
            </a:prstGeom>
            <a:noFill/>
            <a:ln w="19050">
              <a:solidFill>
                <a:srgbClr val="7AA5D4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pic>
          <p:nvPicPr>
            <p:cNvPr id="8200" name="Picture 2" descr="Logo1_color_CMYK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EFDFB"/>
                </a:clrFrom>
                <a:clrTo>
                  <a:srgbClr val="FEFDFB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1138" y="131763"/>
              <a:ext cx="879475" cy="7858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extBox 9">
            <a:extLst/>
          </p:cNvPr>
          <p:cNvSpPr txBox="1"/>
          <p:nvPr/>
        </p:nvSpPr>
        <p:spPr>
          <a:xfrm>
            <a:off x="211138" y="892767"/>
            <a:ext cx="8693150" cy="507831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>
            <a:lvl1pPr marL="2857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buFont typeface="Wingdings" panose="05000000000000000000" pitchFamily="2" charset="2"/>
              <a:buChar char="Ø"/>
              <a:defRPr/>
            </a:pPr>
            <a:r>
              <a:rPr kumimoji="0" lang="ru-RU" altLang="ru-RU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заявитель предоставляет</a:t>
            </a:r>
          </a:p>
          <a:p>
            <a:pPr algn="ctr" eaLnBrk="1" hangingPunct="1">
              <a:buFont typeface="Wingdings" panose="05000000000000000000" pitchFamily="2" charset="2"/>
              <a:buChar char="Ø"/>
              <a:defRPr/>
            </a:pPr>
            <a:endParaRPr kumimoji="0" lang="ru-RU" altLang="ru-RU" sz="10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eaLnBrk="1" hangingPunct="1">
              <a:defRPr/>
            </a:pPr>
            <a:r>
              <a:rPr kumimoji="0" lang="ru-RU" alt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при наличии трудового договора с работниками </a:t>
            </a:r>
            <a:r>
              <a:rPr kumimoji="0" lang="ru-RU" alt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заявление о</a:t>
            </a:r>
            <a:r>
              <a:rPr lang="ru-RU" sz="1600" b="1" dirty="0" smtClean="0"/>
              <a:t> </a:t>
            </a:r>
            <a:r>
              <a:rPr kumimoji="0" lang="ru-RU" alt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регистрации в качестве страхователя в связи с изменением места жительства</a:t>
            </a:r>
            <a:r>
              <a:rPr kumimoji="0" lang="ru-RU" alt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установленной форме (Приложение №3 к Административному регламенту </a:t>
            </a:r>
            <a:r>
              <a:rPr kumimoji="0" lang="ru-RU" altLang="ru-RU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ФСС</a:t>
            </a:r>
            <a:r>
              <a:rPr kumimoji="0" lang="ru-RU" alt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РФ, утв. Приказом </a:t>
            </a:r>
            <a:r>
              <a:rPr kumimoji="0" lang="ru-RU" altLang="ru-RU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ФСС</a:t>
            </a:r>
            <a:r>
              <a:rPr kumimoji="0" lang="ru-RU" alt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РФ от 22.04.2019 №214 )</a:t>
            </a:r>
          </a:p>
          <a:p>
            <a:pPr marL="0" indent="0" algn="ctr" eaLnBrk="1" hangingPunct="1">
              <a:defRPr/>
            </a:pPr>
            <a:r>
              <a:rPr kumimoji="0" lang="ru-RU" alt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</a:t>
            </a:r>
          </a:p>
          <a:p>
            <a:pPr marL="0" indent="0" algn="ctr" eaLnBrk="1" hangingPunct="1">
              <a:defRPr/>
            </a:pPr>
            <a:r>
              <a:rPr kumimoji="0" lang="ru-RU" alt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наличии гражданско-правового договора с работниками </a:t>
            </a:r>
            <a:r>
              <a:rPr kumimoji="0" lang="ru-RU" alt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заявление о регистрации физического лица</a:t>
            </a:r>
            <a:r>
              <a:rPr kumimoji="0" lang="ru-RU" alt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установленной форме (Приложение №1 к Административному регламенту </a:t>
            </a:r>
            <a:r>
              <a:rPr kumimoji="0" lang="ru-RU" altLang="ru-RU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ФСС</a:t>
            </a:r>
            <a:r>
              <a:rPr kumimoji="0" lang="ru-RU" alt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РФ, утв. Приказом </a:t>
            </a:r>
            <a:r>
              <a:rPr kumimoji="0" lang="ru-RU" altLang="ru-RU" sz="16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ФСС</a:t>
            </a:r>
            <a:r>
              <a:rPr kumimoji="0" lang="ru-RU" alt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РФ от 22.04.2019 №214 );</a:t>
            </a:r>
          </a:p>
          <a:p>
            <a:pPr marL="0" indent="0" algn="ctr" eaLnBrk="1" hangingPunct="1">
              <a:defRPr/>
            </a:pPr>
            <a:endParaRPr kumimoji="0" lang="ru-RU" altLang="ru-RU" sz="1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eaLnBrk="1" hangingPunct="1">
              <a:defRPr/>
            </a:pPr>
            <a:r>
              <a:rPr kumimoji="0" lang="ru-RU" alt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копию документа, удостоверяющего личность физического лица и подтверждающего адрес места его жительства (если он подает заявление о регистрации по почте);</a:t>
            </a:r>
          </a:p>
          <a:p>
            <a:pPr marL="0" indent="0" algn="ctr" eaLnBrk="1" hangingPunct="1">
              <a:defRPr/>
            </a:pPr>
            <a:endParaRPr kumimoji="0" lang="ru-RU" altLang="ru-RU" sz="1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eaLnBrk="1" hangingPunct="1">
              <a:defRPr/>
            </a:pPr>
            <a:r>
              <a:rPr kumimoji="0" lang="ru-RU" alt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копии </a:t>
            </a:r>
            <a:r>
              <a:rPr kumimoji="0" lang="ru-RU" alt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документов, удостоверяющих личность представителя и его полномочия (если представитель физлица-страхователя направляет заявление по почте). Если представитель ИП направляет заявление с использованием </a:t>
            </a:r>
            <a:r>
              <a:rPr kumimoji="0" lang="ru-RU" alt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ЕПГУ, </a:t>
            </a:r>
            <a:r>
              <a:rPr kumimoji="0" lang="ru-RU" alt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нужно представить только документ, подтверждающий его </a:t>
            </a:r>
            <a:r>
              <a:rPr kumimoji="0" lang="ru-RU" altLang="ru-RU" sz="1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полномочия.</a:t>
            </a:r>
          </a:p>
          <a:p>
            <a:pPr marL="0" indent="0" algn="ctr" eaLnBrk="1" hangingPunct="1">
              <a:defRPr/>
            </a:pPr>
            <a:endParaRPr kumimoji="0" lang="ru-RU" altLang="ru-RU" sz="16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buFont typeface="Wingdings" panose="05000000000000000000" pitchFamily="2" charset="2"/>
              <a:buChar char="Ø"/>
              <a:defRPr/>
            </a:pPr>
            <a:r>
              <a:rPr kumimoji="0" lang="ru-RU" altLang="ru-RU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Заявление в случае изменения места жительства </a:t>
            </a:r>
            <a:r>
              <a:rPr kumimoji="0" lang="ru-RU" altLang="ru-RU" sz="1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страхователю-ИП</a:t>
            </a:r>
            <a:r>
              <a:rPr kumimoji="0" lang="ru-RU" altLang="ru-RU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направлять в </a:t>
            </a:r>
            <a:r>
              <a:rPr kumimoji="0" lang="ru-RU" altLang="ru-RU" sz="1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ФСС</a:t>
            </a:r>
            <a:r>
              <a:rPr kumimoji="0" lang="ru-RU" altLang="ru-RU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необязательно, передача по новому месту жительства будет осуществлена на основании сведений из </a:t>
            </a:r>
            <a:r>
              <a:rPr kumimoji="0" lang="ru-RU" altLang="ru-RU" sz="18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ЕГРИП</a:t>
            </a:r>
            <a:endParaRPr kumimoji="0" lang="ru-RU" altLang="ru-RU" sz="1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192001" y="131763"/>
            <a:ext cx="764698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buFont typeface="Arial" charset="0"/>
              <a:buNone/>
            </a:pPr>
            <a:r>
              <a:rPr kumimoji="1" lang="ru-RU" alt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ДОКУМЕНТЫ ДЛЯ ПЕРЕДАЧИ ПО НОВОМУ МЕСТУ ЖИТЕЛЬСТВА</a:t>
            </a:r>
            <a:endParaRPr lang="ru-RU" altLang="ru-RU" sz="2000" b="1" dirty="0">
              <a:solidFill>
                <a:srgbClr val="FF000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301041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Группа 16"/>
          <p:cNvGrpSpPr>
            <a:grpSpLocks/>
          </p:cNvGrpSpPr>
          <p:nvPr/>
        </p:nvGrpSpPr>
        <p:grpSpPr bwMode="auto">
          <a:xfrm>
            <a:off x="0" y="131763"/>
            <a:ext cx="9144000" cy="785812"/>
            <a:chOff x="0" y="131763"/>
            <a:chExt cx="9144000" cy="785812"/>
          </a:xfrm>
        </p:grpSpPr>
        <p:sp>
          <p:nvSpPr>
            <p:cNvPr id="8198" name="Line 16"/>
            <p:cNvSpPr>
              <a:spLocks noChangeShapeType="1"/>
            </p:cNvSpPr>
            <p:nvPr/>
          </p:nvSpPr>
          <p:spPr bwMode="auto">
            <a:xfrm>
              <a:off x="0" y="622300"/>
              <a:ext cx="9144000" cy="0"/>
            </a:xfrm>
            <a:prstGeom prst="line">
              <a:avLst/>
            </a:prstGeom>
            <a:noFill/>
            <a:ln w="19050">
              <a:solidFill>
                <a:srgbClr val="7AA5D4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199" name="Line 16"/>
            <p:cNvSpPr>
              <a:spLocks noChangeShapeType="1"/>
            </p:cNvSpPr>
            <p:nvPr/>
          </p:nvSpPr>
          <p:spPr bwMode="auto">
            <a:xfrm>
              <a:off x="0" y="692150"/>
              <a:ext cx="9144000" cy="0"/>
            </a:xfrm>
            <a:prstGeom prst="line">
              <a:avLst/>
            </a:prstGeom>
            <a:noFill/>
            <a:ln w="19050">
              <a:solidFill>
                <a:srgbClr val="7AA5D4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pic>
          <p:nvPicPr>
            <p:cNvPr id="8200" name="Picture 2" descr="Logo1_color_CMYK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EFDFB"/>
                </a:clrFrom>
                <a:clrTo>
                  <a:srgbClr val="FEFDFB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1138" y="131763"/>
              <a:ext cx="879475" cy="7858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extBox 9">
            <a:extLst/>
          </p:cNvPr>
          <p:cNvSpPr txBox="1"/>
          <p:nvPr/>
        </p:nvSpPr>
        <p:spPr>
          <a:xfrm>
            <a:off x="359750" y="917575"/>
            <a:ext cx="8479239" cy="563231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>
            <a:lvl1pPr marL="2857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marL="0" indent="0" algn="ctr" eaLnBrk="1" hangingPunct="1">
              <a:defRPr/>
            </a:pPr>
            <a:r>
              <a:rPr kumimoji="0" lang="ru-RU" altLang="ru-RU" sz="1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Подать </a:t>
            </a:r>
            <a:r>
              <a:rPr kumimoji="0" lang="ru-RU" altLang="ru-RU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заявление и документы </a:t>
            </a:r>
          </a:p>
          <a:p>
            <a:pPr marL="0" indent="0" algn="ctr" eaLnBrk="1" hangingPunct="1">
              <a:defRPr/>
            </a:pPr>
            <a:r>
              <a:rPr kumimoji="0" lang="ru-RU" alt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ИП </a:t>
            </a:r>
            <a:r>
              <a:rPr kumimoji="0" lang="ru-RU" alt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может в любой территориальный орган </a:t>
            </a:r>
            <a:r>
              <a:rPr kumimoji="0" lang="ru-RU" alt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ФСС</a:t>
            </a:r>
            <a:endParaRPr kumimoji="0" lang="ru-RU" altLang="ru-RU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 algn="just" eaLnBrk="1" hangingPunct="1">
              <a:defRPr/>
            </a:pPr>
            <a:r>
              <a:rPr kumimoji="0" lang="ru-RU" altLang="ru-RU" sz="1800" b="1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в форме электронных документов через информационную систему "Единый портал государственных и муниципальных услуг (функций)"</a:t>
            </a:r>
            <a:r>
              <a:rPr kumimoji="0" lang="ru-RU" altLang="ru-RU" sz="1800" u="sng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457200" algn="just" eaLnBrk="1" hangingPunct="1">
              <a:defRPr/>
            </a:pPr>
            <a:r>
              <a:rPr kumimoji="0" lang="ru-RU" alt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• на бумажном носителе (</a:t>
            </a:r>
            <a:r>
              <a:rPr kumimoji="0" lang="ru-RU" alt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лично, через </a:t>
            </a:r>
            <a:r>
              <a:rPr kumimoji="0" lang="ru-RU" altLang="ru-RU" sz="1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МФЦ</a:t>
            </a:r>
            <a:r>
              <a:rPr kumimoji="0" lang="ru-RU" alt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по почте</a:t>
            </a:r>
            <a:r>
              <a:rPr kumimoji="0" lang="ru-RU" altLang="ru-RU" sz="1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0" indent="457200" algn="just" eaLnBrk="1" hangingPunct="1">
              <a:defRPr/>
            </a:pPr>
            <a:endParaRPr kumimoji="0" lang="ru-RU" altLang="ru-RU" sz="1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eaLnBrk="1" hangingPunct="1">
              <a:defRPr/>
            </a:pPr>
            <a:r>
              <a:rPr kumimoji="0" lang="ru-RU" alt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Копии </a:t>
            </a:r>
            <a:r>
              <a:rPr kumimoji="0" lang="ru-RU" alt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документов заверяются в установленном законодательством РФ порядке</a:t>
            </a:r>
            <a:r>
              <a:rPr kumimoji="0" lang="ru-RU" alt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ctr" eaLnBrk="1" hangingPunct="1">
              <a:defRPr/>
            </a:pPr>
            <a:endParaRPr kumimoji="0" lang="ru-RU" altLang="ru-RU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eaLnBrk="1" hangingPunct="1">
              <a:defRPr/>
            </a:pPr>
            <a:r>
              <a:rPr kumimoji="0" lang="ru-RU" alt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ИП подает документы на личном приеме, </a:t>
            </a:r>
            <a:r>
              <a:rPr kumimoji="0" lang="ru-RU" alt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</a:t>
            </a:r>
            <a:r>
              <a:rPr kumimoji="0" lang="ru-RU" alt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предъявить документ </a:t>
            </a:r>
            <a:r>
              <a:rPr kumimoji="0" lang="ru-RU" alt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удостоверяющий личность.</a:t>
            </a:r>
          </a:p>
          <a:p>
            <a:pPr marL="0" indent="0" algn="ctr" eaLnBrk="1" hangingPunct="1">
              <a:defRPr/>
            </a:pPr>
            <a:endParaRPr kumimoji="0" lang="ru-RU" altLang="ru-RU" sz="1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eaLnBrk="1" hangingPunct="1">
              <a:defRPr/>
            </a:pPr>
            <a:r>
              <a:rPr kumimoji="0" lang="ru-RU" alt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kumimoji="0" lang="ru-RU" alt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документы подает его представитель, то помимо </a:t>
            </a:r>
            <a:r>
              <a:rPr kumimoji="0" lang="ru-RU" alt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 удостоверяющего личность </a:t>
            </a:r>
            <a:r>
              <a:rPr kumimoji="0" lang="ru-RU" alt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представитель </a:t>
            </a:r>
            <a:r>
              <a:rPr kumimoji="0" lang="ru-RU" alt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предъявляет </a:t>
            </a:r>
            <a:r>
              <a:rPr kumimoji="0" lang="ru-RU" alt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документ, подтверждающий </a:t>
            </a:r>
            <a:r>
              <a:rPr kumimoji="0" lang="ru-RU" alt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его полномочия</a:t>
            </a:r>
            <a:r>
              <a:rPr kumimoji="0" lang="ru-RU" alt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ctr" eaLnBrk="1" hangingPunct="1">
              <a:defRPr/>
            </a:pPr>
            <a:endParaRPr kumimoji="0" lang="ru-RU" altLang="ru-RU" sz="1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eaLnBrk="1" hangingPunct="1">
              <a:defRPr/>
            </a:pPr>
            <a:r>
              <a:rPr kumimoji="0" lang="ru-RU" alt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Электронные </a:t>
            </a:r>
            <a:r>
              <a:rPr kumimoji="0" lang="ru-RU" alt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документы </a:t>
            </a:r>
            <a:r>
              <a:rPr kumimoji="0" lang="ru-RU" alt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заверяются </a:t>
            </a:r>
            <a:r>
              <a:rPr kumimoji="0" lang="ru-RU" alt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усиленной квалифицированной электронной подписью</a:t>
            </a:r>
            <a:r>
              <a:rPr kumimoji="0" lang="ru-RU" alt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ctr" eaLnBrk="1" hangingPunct="1">
              <a:defRPr/>
            </a:pPr>
            <a:endParaRPr kumimoji="0" lang="ru-RU" altLang="ru-RU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eaLnBrk="1" hangingPunct="1">
              <a:defRPr/>
            </a:pPr>
            <a:r>
              <a:rPr kumimoji="0" lang="ru-RU" alt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индивидуальный предприниматель подает документы </a:t>
            </a:r>
            <a:r>
              <a:rPr kumimoji="0" lang="ru-RU" alt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kumimoji="0" lang="ru-RU" alt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 ФСС РФ лично, то при предъявлении подлинников заверить копии могут должностные лица территориального органа Фонда.</a:t>
            </a:r>
            <a:r>
              <a:rPr kumimoji="0" lang="ru-RU" alt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ru-RU" altLang="ru-RU" sz="20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192001" y="131763"/>
            <a:ext cx="76469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buFont typeface="Arial" charset="0"/>
              <a:buNone/>
            </a:pPr>
            <a:r>
              <a:rPr kumimoji="1" lang="ru-RU" alt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СПОСОБ ПОДАЧИ ЗАЯВЛЕНИЯ И ДОКУМЕНТОВ</a:t>
            </a:r>
            <a:endParaRPr lang="ru-RU" altLang="ru-RU" sz="2000" b="1" dirty="0">
              <a:solidFill>
                <a:srgbClr val="FF000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55582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Группа 16"/>
          <p:cNvGrpSpPr>
            <a:grpSpLocks/>
          </p:cNvGrpSpPr>
          <p:nvPr/>
        </p:nvGrpSpPr>
        <p:grpSpPr bwMode="auto">
          <a:xfrm>
            <a:off x="0" y="131763"/>
            <a:ext cx="9144000" cy="785812"/>
            <a:chOff x="0" y="131763"/>
            <a:chExt cx="9144000" cy="785812"/>
          </a:xfrm>
        </p:grpSpPr>
        <p:sp>
          <p:nvSpPr>
            <p:cNvPr id="8198" name="Line 16"/>
            <p:cNvSpPr>
              <a:spLocks noChangeShapeType="1"/>
            </p:cNvSpPr>
            <p:nvPr/>
          </p:nvSpPr>
          <p:spPr bwMode="auto">
            <a:xfrm>
              <a:off x="0" y="622300"/>
              <a:ext cx="9144000" cy="0"/>
            </a:xfrm>
            <a:prstGeom prst="line">
              <a:avLst/>
            </a:prstGeom>
            <a:noFill/>
            <a:ln w="19050">
              <a:solidFill>
                <a:srgbClr val="7AA5D4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199" name="Line 16"/>
            <p:cNvSpPr>
              <a:spLocks noChangeShapeType="1"/>
            </p:cNvSpPr>
            <p:nvPr/>
          </p:nvSpPr>
          <p:spPr bwMode="auto">
            <a:xfrm>
              <a:off x="0" y="692150"/>
              <a:ext cx="9144000" cy="0"/>
            </a:xfrm>
            <a:prstGeom prst="line">
              <a:avLst/>
            </a:prstGeom>
            <a:noFill/>
            <a:ln w="19050">
              <a:solidFill>
                <a:srgbClr val="7AA5D4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pic>
          <p:nvPicPr>
            <p:cNvPr id="8200" name="Picture 2" descr="Logo1_color_CMYK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EFDFB"/>
                </a:clrFrom>
                <a:clrTo>
                  <a:srgbClr val="FEFDFB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1138" y="131763"/>
              <a:ext cx="879475" cy="7858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extBox 9">
            <a:extLst/>
          </p:cNvPr>
          <p:cNvSpPr txBox="1"/>
          <p:nvPr/>
        </p:nvSpPr>
        <p:spPr>
          <a:xfrm>
            <a:off x="359750" y="1340768"/>
            <a:ext cx="8479239" cy="489364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>
            <a:lvl1pPr marL="2857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sz="1800" dirty="0" smtClean="0"/>
              <a:t> 	</a:t>
            </a:r>
            <a:r>
              <a:rPr kumimoji="0"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</a:t>
            </a:r>
            <a:r>
              <a:rPr kumimoji="0"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 экономической деятельности страхователя - физического лица, нанимающего лиц, подлежащих обязательному социальному страхованию от несчастных случаев на производстве и профессиональных заболеваний, соответствует основному виду деятельности, указанному в Едином государственном реестре индивидуальных предпринимателей</a:t>
            </a:r>
            <a:r>
              <a:rPr kumimoji="0"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kumimoji="0"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kumimoji="0"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kumimoji="0"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этом ежегодного подтверждения страхователем основного вида деятельности не требуется.</a:t>
            </a:r>
          </a:p>
          <a:p>
            <a:pPr algn="ctr"/>
            <a:r>
              <a:rPr lang="ru-RU" sz="1000" i="1" dirty="0"/>
              <a:t/>
            </a:r>
            <a:br>
              <a:rPr lang="ru-RU" sz="1000" i="1" dirty="0"/>
            </a:br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(Постановление </a:t>
            </a:r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Правительства РФ от 01.12.2005 N 713 </a:t>
            </a:r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Об утверждении Правил отнесения видов экономической деятельности к классу профессионального риска" </a:t>
            </a:r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1000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000" i="1" dirty="0"/>
          </a:p>
          <a:p>
            <a:pPr algn="ctr"/>
            <a:endParaRPr kumimoji="0" lang="ru-RU" sz="1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kumimoji="0" lang="ru-RU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kumimoji="0"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</a:t>
            </a:r>
            <a:r>
              <a:rPr kumimoji="0"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видов экономической </a:t>
            </a:r>
            <a:r>
              <a:rPr kumimoji="0"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</a:t>
            </a:r>
          </a:p>
          <a:p>
            <a:pPr algn="ctr"/>
            <a:r>
              <a:rPr kumimoji="0"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классам профессионального риска</a:t>
            </a:r>
          </a:p>
          <a:p>
            <a:pPr algn="ctr"/>
            <a:r>
              <a:rPr kumimoji="0"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kumimoji="0"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тверждена Приказом </a:t>
            </a:r>
            <a:r>
              <a:rPr kumimoji="0"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Минтруда России от 30.12.2016 N 851н </a:t>
            </a:r>
          </a:p>
          <a:p>
            <a:pPr algn="ctr"/>
            <a:r>
              <a:rPr lang="ru-RU" sz="1000" dirty="0"/>
              <a:t/>
            </a:r>
            <a:br>
              <a:rPr lang="ru-RU" sz="1000" dirty="0"/>
            </a:br>
            <a:endParaRPr lang="ru-RU" sz="1000" dirty="0"/>
          </a:p>
          <a:p>
            <a:r>
              <a:rPr lang="ru-RU" sz="1000" dirty="0"/>
              <a:t>	</a:t>
            </a:r>
            <a:endParaRPr kumimoji="0" lang="ru-RU" altLang="ru-RU" sz="20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192001" y="131763"/>
            <a:ext cx="76469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buFont typeface="Arial" charset="0"/>
              <a:buNone/>
            </a:pPr>
            <a:r>
              <a:rPr kumimoji="1" lang="ru-RU" alt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СТРАХОВОЙ ТАРИФ ПО ОСС НС</a:t>
            </a:r>
            <a:endParaRPr lang="ru-RU" altLang="ru-RU" sz="2000" b="1" dirty="0">
              <a:solidFill>
                <a:srgbClr val="FF000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485822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4" name="Группа 16"/>
          <p:cNvGrpSpPr>
            <a:grpSpLocks/>
          </p:cNvGrpSpPr>
          <p:nvPr/>
        </p:nvGrpSpPr>
        <p:grpSpPr bwMode="auto">
          <a:xfrm>
            <a:off x="0" y="131763"/>
            <a:ext cx="9144000" cy="785812"/>
            <a:chOff x="0" y="131763"/>
            <a:chExt cx="9144000" cy="785812"/>
          </a:xfrm>
        </p:grpSpPr>
        <p:sp>
          <p:nvSpPr>
            <p:cNvPr id="8198" name="Line 16"/>
            <p:cNvSpPr>
              <a:spLocks noChangeShapeType="1"/>
            </p:cNvSpPr>
            <p:nvPr/>
          </p:nvSpPr>
          <p:spPr bwMode="auto">
            <a:xfrm>
              <a:off x="0" y="622300"/>
              <a:ext cx="9144000" cy="0"/>
            </a:xfrm>
            <a:prstGeom prst="line">
              <a:avLst/>
            </a:prstGeom>
            <a:noFill/>
            <a:ln w="19050">
              <a:solidFill>
                <a:srgbClr val="7AA5D4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199" name="Line 16"/>
            <p:cNvSpPr>
              <a:spLocks noChangeShapeType="1"/>
            </p:cNvSpPr>
            <p:nvPr/>
          </p:nvSpPr>
          <p:spPr bwMode="auto">
            <a:xfrm>
              <a:off x="0" y="692150"/>
              <a:ext cx="9144000" cy="0"/>
            </a:xfrm>
            <a:prstGeom prst="line">
              <a:avLst/>
            </a:prstGeom>
            <a:noFill/>
            <a:ln w="19050">
              <a:solidFill>
                <a:srgbClr val="7AA5D4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pic>
          <p:nvPicPr>
            <p:cNvPr id="8200" name="Picture 2" descr="Logo1_color_CMYK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EFDFB"/>
                </a:clrFrom>
                <a:clrTo>
                  <a:srgbClr val="FEFDFB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1138" y="131763"/>
              <a:ext cx="879475" cy="7858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extBox 9">
            <a:extLst/>
          </p:cNvPr>
          <p:cNvSpPr txBox="1"/>
          <p:nvPr/>
        </p:nvSpPr>
        <p:spPr>
          <a:xfrm>
            <a:off x="107504" y="1052736"/>
            <a:ext cx="8928992" cy="538609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>
            <a:lvl1pPr marL="2857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/>
            <a:r>
              <a:rPr lang="ru-RU" sz="1800" dirty="0" smtClean="0"/>
              <a:t> 	</a:t>
            </a:r>
            <a:r>
              <a:rPr lang="ru-RU" sz="1000" dirty="0"/>
              <a:t>	</a:t>
            </a:r>
            <a:r>
              <a:rPr kumimoji="0"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 уплаты страховых взносов - </a:t>
            </a:r>
            <a:r>
              <a:rPr kumimoji="0"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ежемесячно </a:t>
            </a:r>
            <a:r>
              <a:rPr kumimoji="0"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kumimoji="0"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позднее 15-го числа календарного месяца, следующего за календарным месяцем, за который начисляются страховые взносы, если иное не предусмотрено в соответствии с настоящим Федеральным законом. </a:t>
            </a:r>
            <a:endParaRPr kumimoji="0" lang="ru-RU" sz="1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kumimoji="0"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kumimoji="0"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указанный срок уплаты приходится на день, признаваемый в соответствии с законодательством Российской Федерации выходным или нерабочим праздничным днем, днем окончания срока считается </a:t>
            </a:r>
            <a:endParaRPr kumimoji="0" lang="ru-RU" sz="1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kumimoji="0"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ближайший </a:t>
            </a:r>
            <a:r>
              <a:rPr kumimoji="0"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следующий за ним рабочий день</a:t>
            </a:r>
            <a:r>
              <a:rPr kumimoji="0"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kumimoji="0"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kumimoji="0"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(ст</a:t>
            </a:r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22 Федерального закона </a:t>
            </a:r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от 24.07.1998 N </a:t>
            </a:r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125-ФЗ)</a:t>
            </a:r>
          </a:p>
          <a:p>
            <a:endParaRPr lang="ru-RU" sz="1000" dirty="0"/>
          </a:p>
          <a:p>
            <a:pPr algn="ctr"/>
            <a:r>
              <a:rPr kumimoji="0"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Страховые </a:t>
            </a:r>
            <a:r>
              <a:rPr kumimoji="0"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взносы уплачиваются страхователем исходя из страхового тарифа с учетом скидки или </a:t>
            </a:r>
            <a:r>
              <a:rPr kumimoji="0"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надбавки, устанавливаемых страховщиком.</a:t>
            </a:r>
            <a:endParaRPr kumimoji="0" lang="ru-RU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kumimoji="0"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Размер указанной скидки или надбавки рассчитывается по итогам работы страхователя за три года и устанавливается страхователю с учетом состояния охраны труда (включая </a:t>
            </a:r>
            <a:r>
              <a:rPr kumimoji="0"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специальной оценки условий </a:t>
            </a:r>
            <a:r>
              <a:rPr kumimoji="0"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труда, проведенных обязательных предварительных и периодических медицинских осмотров) и расходов на обеспечение по страхованию. Размер установленной скидки или надбавки не может превышать 40 процентов страхового тарифа, установленного страхователю. При наступлении страхового случая со смертельным исходом скидка не устанавливается</a:t>
            </a:r>
            <a:r>
              <a:rPr kumimoji="0"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(ст. </a:t>
            </a:r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22 Федерального закона </a:t>
            </a:r>
            <a:r>
              <a:rPr lang="ru-RU" sz="1400" i="1" dirty="0">
                <a:latin typeface="Times New Roman" pitchFamily="18" charset="0"/>
                <a:cs typeface="Times New Roman" pitchFamily="18" charset="0"/>
              </a:rPr>
              <a:t>от 24.07.1998 N 125-ФЗ</a:t>
            </a:r>
            <a:r>
              <a:rPr lang="ru-RU" sz="1400" i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kumimoji="0" lang="ru-RU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192001" y="131763"/>
            <a:ext cx="764698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buFont typeface="Arial" charset="0"/>
              <a:buNone/>
            </a:pPr>
            <a:r>
              <a:rPr kumimoji="1" lang="ru-RU" alt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УПЛАТА СТРАХОВЫХ ВЗНОСОВ ПО ОСС НС</a:t>
            </a:r>
            <a:endParaRPr lang="ru-RU" altLang="ru-RU" sz="2000" b="1" dirty="0">
              <a:solidFill>
                <a:srgbClr val="FF000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40472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Прямоугольник 26">
            <a:extLst/>
          </p:cNvPr>
          <p:cNvSpPr/>
          <p:nvPr/>
        </p:nvSpPr>
        <p:spPr>
          <a:xfrm>
            <a:off x="5409580" y="3345712"/>
            <a:ext cx="3487387" cy="617950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endParaRPr lang="ru-RU" altLang="ru-RU" sz="1200" b="1">
              <a:solidFill>
                <a:srgbClr val="002060"/>
              </a:solidFill>
              <a:latin typeface="Arial Narrow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0" name="Прямоугольник 29">
            <a:extLst/>
          </p:cNvPr>
          <p:cNvSpPr/>
          <p:nvPr/>
        </p:nvSpPr>
        <p:spPr>
          <a:xfrm>
            <a:off x="5400482" y="5239049"/>
            <a:ext cx="3487387" cy="421878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endParaRPr lang="ru-RU" altLang="ru-RU" sz="1200" b="1">
              <a:solidFill>
                <a:srgbClr val="002060"/>
              </a:solidFill>
              <a:latin typeface="Arial Narrow" panose="020B060402020202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41992" name="Группа 16"/>
          <p:cNvGrpSpPr>
            <a:grpSpLocks/>
          </p:cNvGrpSpPr>
          <p:nvPr/>
        </p:nvGrpSpPr>
        <p:grpSpPr bwMode="auto">
          <a:xfrm>
            <a:off x="0" y="133350"/>
            <a:ext cx="9144000" cy="785813"/>
            <a:chOff x="0" y="131763"/>
            <a:chExt cx="9144000" cy="785812"/>
          </a:xfrm>
        </p:grpSpPr>
        <p:sp>
          <p:nvSpPr>
            <p:cNvPr id="41994" name="Line 16"/>
            <p:cNvSpPr>
              <a:spLocks noChangeShapeType="1"/>
            </p:cNvSpPr>
            <p:nvPr/>
          </p:nvSpPr>
          <p:spPr bwMode="auto">
            <a:xfrm>
              <a:off x="0" y="622300"/>
              <a:ext cx="9144000" cy="0"/>
            </a:xfrm>
            <a:prstGeom prst="line">
              <a:avLst/>
            </a:prstGeom>
            <a:noFill/>
            <a:ln w="19050">
              <a:solidFill>
                <a:srgbClr val="7AA5D4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995" name="Line 16"/>
            <p:cNvSpPr>
              <a:spLocks noChangeShapeType="1"/>
            </p:cNvSpPr>
            <p:nvPr/>
          </p:nvSpPr>
          <p:spPr bwMode="auto">
            <a:xfrm>
              <a:off x="0" y="692150"/>
              <a:ext cx="9144000" cy="0"/>
            </a:xfrm>
            <a:prstGeom prst="line">
              <a:avLst/>
            </a:prstGeom>
            <a:noFill/>
            <a:ln w="19050">
              <a:solidFill>
                <a:srgbClr val="7AA5D4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pic>
          <p:nvPicPr>
            <p:cNvPr id="41996" name="Picture 2" descr="Logo1_color_CMYK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EFDFB"/>
                </a:clrFrom>
                <a:clrTo>
                  <a:srgbClr val="FEFDFB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1138" y="131763"/>
              <a:ext cx="879475" cy="7858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1993" name="Прямоугольник 36"/>
          <p:cNvSpPr>
            <a:spLocks noChangeArrowheads="1"/>
          </p:cNvSpPr>
          <p:nvPr/>
        </p:nvSpPr>
        <p:spPr bwMode="auto">
          <a:xfrm>
            <a:off x="1090613" y="2898775"/>
            <a:ext cx="708183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r>
              <a:rPr lang="ru-RU" alt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9" name="TextBox 1">
            <a:extLst/>
          </p:cNvPr>
          <p:cNvSpPr txBox="1">
            <a:spLocks noChangeArrowheads="1"/>
          </p:cNvSpPr>
          <p:nvPr/>
        </p:nvSpPr>
        <p:spPr bwMode="auto">
          <a:xfrm>
            <a:off x="158750" y="947738"/>
            <a:ext cx="8826500" cy="2308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>
            <a:spAutoFit/>
          </a:bodyPr>
          <a:lstStyle>
            <a:lvl1pPr indent="539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indent="0" algn="ctr">
              <a:defRPr/>
            </a:pPr>
            <a:endParaRPr lang="en-US" sz="9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1927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777" name="Group 1"/>
          <p:cNvGrpSpPr>
            <a:grpSpLocks/>
          </p:cNvGrpSpPr>
          <p:nvPr/>
        </p:nvGrpSpPr>
        <p:grpSpPr bwMode="auto">
          <a:xfrm>
            <a:off x="0" y="131763"/>
            <a:ext cx="9142413" cy="784225"/>
            <a:chOff x="0" y="83"/>
            <a:chExt cx="5759" cy="494"/>
          </a:xfrm>
        </p:grpSpPr>
        <p:sp>
          <p:nvSpPr>
            <p:cNvPr id="75778" name="Line 2"/>
            <p:cNvSpPr>
              <a:spLocks noChangeShapeType="1"/>
            </p:cNvSpPr>
            <p:nvPr/>
          </p:nvSpPr>
          <p:spPr bwMode="auto">
            <a:xfrm>
              <a:off x="0" y="392"/>
              <a:ext cx="5759" cy="0"/>
            </a:xfrm>
            <a:prstGeom prst="line">
              <a:avLst/>
            </a:prstGeom>
            <a:noFill/>
            <a:ln w="19080" cap="flat">
              <a:solidFill>
                <a:srgbClr val="7AA5D4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5779" name="Line 3"/>
            <p:cNvSpPr>
              <a:spLocks noChangeShapeType="1"/>
            </p:cNvSpPr>
            <p:nvPr/>
          </p:nvSpPr>
          <p:spPr bwMode="auto">
            <a:xfrm>
              <a:off x="0" y="436"/>
              <a:ext cx="5759" cy="0"/>
            </a:xfrm>
            <a:prstGeom prst="line">
              <a:avLst/>
            </a:prstGeom>
            <a:noFill/>
            <a:ln w="19080" cap="flat">
              <a:solidFill>
                <a:srgbClr val="7AA5D4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pic>
          <p:nvPicPr>
            <p:cNvPr id="75780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" y="83"/>
              <a:ext cx="553" cy="49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sp>
        <p:nvSpPr>
          <p:cNvPr id="75782" name="Rectangle 6"/>
          <p:cNvSpPr>
            <a:spLocks noChangeArrowheads="1"/>
          </p:cNvSpPr>
          <p:nvPr/>
        </p:nvSpPr>
        <p:spPr bwMode="auto">
          <a:xfrm>
            <a:off x="1898650" y="1844675"/>
            <a:ext cx="6777038" cy="460211"/>
          </a:xfrm>
          <a:prstGeom prst="rect">
            <a:avLst/>
          </a:prstGeom>
          <a:solidFill>
            <a:srgbClr val="F2F2F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marL="285750" indent="-284163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</a:pPr>
            <a:r>
              <a:rPr lang="ru-RU" sz="1000" b="1" dirty="0">
                <a:solidFill>
                  <a:srgbClr val="000000"/>
                </a:solidFill>
                <a:latin typeface="Times New Roman" pitchFamily="16" charset="0"/>
              </a:rPr>
              <a:t>   </a:t>
            </a:r>
          </a:p>
          <a:p>
            <a:pPr marL="285750" indent="-284163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</a:tabLst>
            </a:pPr>
            <a:endParaRPr lang="ru-RU" sz="1400" dirty="0">
              <a:solidFill>
                <a:srgbClr val="000000"/>
              </a:solidFill>
              <a:latin typeface="Times New Roman" pitchFamily="16" charset="0"/>
            </a:endParaRPr>
          </a:p>
        </p:txBody>
      </p:sp>
      <p:sp>
        <p:nvSpPr>
          <p:cNvPr id="75783" name="Rectangle 7"/>
          <p:cNvSpPr>
            <a:spLocks noChangeArrowheads="1"/>
          </p:cNvSpPr>
          <p:nvPr/>
        </p:nvSpPr>
        <p:spPr bwMode="auto">
          <a:xfrm>
            <a:off x="1089026" y="37404"/>
            <a:ext cx="7554913" cy="367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/>
          <a:p>
            <a:pPr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  <a:t>Процесс выплаты работающим гражданам 65 лет и старше</a:t>
            </a:r>
          </a:p>
        </p:txBody>
      </p:sp>
      <p:sp>
        <p:nvSpPr>
          <p:cNvPr id="10" name="Oval 10"/>
          <p:cNvSpPr>
            <a:spLocks noChangeArrowheads="1"/>
          </p:cNvSpPr>
          <p:nvPr/>
        </p:nvSpPr>
        <p:spPr bwMode="auto">
          <a:xfrm>
            <a:off x="360362" y="1052736"/>
            <a:ext cx="539229" cy="504055"/>
          </a:xfrm>
          <a:prstGeom prst="ellipse">
            <a:avLst/>
          </a:prstGeom>
          <a:solidFill>
            <a:srgbClr val="00CC00"/>
          </a:solidFill>
          <a:ln w="9525" cap="flat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60876" rIns="90000" bIns="45000" anchor="ctr"/>
          <a:lstStyle/>
          <a:p>
            <a:pPr algn="ctr"/>
            <a:r>
              <a:rPr lang="ru-RU" dirty="0">
                <a:solidFill>
                  <a:srgbClr val="000000"/>
                </a:solidFill>
              </a:rPr>
              <a:t>1</a:t>
            </a:r>
          </a:p>
        </p:txBody>
      </p:sp>
      <p:sp>
        <p:nvSpPr>
          <p:cNvPr id="11" name="Text Box 1"/>
          <p:cNvSpPr txBox="1">
            <a:spLocks noChangeArrowheads="1"/>
          </p:cNvSpPr>
          <p:nvPr/>
        </p:nvSpPr>
        <p:spPr bwMode="auto">
          <a:xfrm>
            <a:off x="1295400" y="1079500"/>
            <a:ext cx="1847850" cy="29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431800" indent="-323850"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>
              <a:lnSpc>
                <a:spcPct val="102000"/>
              </a:lnSpc>
              <a:spcAft>
                <a:spcPts val="1425"/>
              </a:spcAft>
              <a:buSzPct val="45000"/>
              <a:buFont typeface="Wingdings" charset="0"/>
              <a:buNone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Работодатель</a:t>
            </a:r>
          </a:p>
        </p:txBody>
      </p:sp>
      <p:pic>
        <p:nvPicPr>
          <p:cNvPr id="12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225" y="1598613"/>
            <a:ext cx="1228725" cy="1209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4364" y="2814373"/>
            <a:ext cx="2555454" cy="6934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Формирует реестр и направляет сведения для назначения и выплаты пособия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Oval 11"/>
          <p:cNvSpPr>
            <a:spLocks noChangeArrowheads="1"/>
          </p:cNvSpPr>
          <p:nvPr/>
        </p:nvSpPr>
        <p:spPr bwMode="auto">
          <a:xfrm>
            <a:off x="5975350" y="1008063"/>
            <a:ext cx="431800" cy="431800"/>
          </a:xfrm>
          <a:prstGeom prst="ellipse">
            <a:avLst/>
          </a:prstGeom>
          <a:solidFill>
            <a:srgbClr val="00CC00"/>
          </a:solidFill>
          <a:ln w="9525" cap="flat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60876" rIns="90000" bIns="45000" anchor="ctr"/>
          <a:lstStyle/>
          <a:p>
            <a:pPr algn="ctr"/>
            <a:r>
              <a:rPr lang="ru-RU" dirty="0">
                <a:solidFill>
                  <a:srgbClr val="000000"/>
                </a:solidFill>
              </a:rPr>
              <a:t>2</a:t>
            </a:r>
          </a:p>
        </p:txBody>
      </p:sp>
      <p:sp>
        <p:nvSpPr>
          <p:cNvPr id="15" name="Text Box 7"/>
          <p:cNvSpPr txBox="1">
            <a:spLocks noChangeArrowheads="1"/>
          </p:cNvSpPr>
          <p:nvPr/>
        </p:nvSpPr>
        <p:spPr bwMode="auto">
          <a:xfrm>
            <a:off x="6516217" y="936625"/>
            <a:ext cx="2159472" cy="57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431800" indent="-323850"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algn="ctr">
              <a:lnSpc>
                <a:spcPct val="102000"/>
              </a:lnSpc>
              <a:spcAft>
                <a:spcPts val="1425"/>
              </a:spcAft>
              <a:buSzPct val="45000"/>
              <a:buFont typeface="Wingdings" charset="0"/>
              <a:buNone/>
            </a:pP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Фонд социального</a:t>
            </a:r>
            <a:r>
              <a:rPr lang="en-US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страхования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РФ</a:t>
            </a:r>
          </a:p>
        </p:txBody>
      </p:sp>
      <p:pic>
        <p:nvPicPr>
          <p:cNvPr id="16" name="Picture 1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5013" y="1495425"/>
            <a:ext cx="1266825" cy="1276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973612" y="2924944"/>
            <a:ext cx="2700337" cy="6934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Формирует документы на выплату и направляет в региональное отделение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Picture 1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2250" y="1655763"/>
            <a:ext cx="1152525" cy="1128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0" name="Oval 12"/>
          <p:cNvSpPr>
            <a:spLocks noChangeArrowheads="1"/>
          </p:cNvSpPr>
          <p:nvPr/>
        </p:nvSpPr>
        <p:spPr bwMode="auto">
          <a:xfrm>
            <a:off x="360363" y="3818658"/>
            <a:ext cx="503237" cy="500930"/>
          </a:xfrm>
          <a:prstGeom prst="ellipse">
            <a:avLst/>
          </a:prstGeom>
          <a:solidFill>
            <a:srgbClr val="00CC00"/>
          </a:solidFill>
          <a:ln w="9525" cap="flat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60876" rIns="90000" bIns="45000" anchor="ctr"/>
          <a:lstStyle/>
          <a:p>
            <a:pPr algn="ctr"/>
            <a:r>
              <a:rPr lang="ru-RU" dirty="0">
                <a:solidFill>
                  <a:srgbClr val="000000"/>
                </a:solidFill>
              </a:rPr>
              <a:t>3</a:t>
            </a:r>
          </a:p>
        </p:txBody>
      </p:sp>
      <p:sp>
        <p:nvSpPr>
          <p:cNvPr id="22" name="Text Box 6"/>
          <p:cNvSpPr txBox="1">
            <a:spLocks noChangeArrowheads="1"/>
          </p:cNvSpPr>
          <p:nvPr/>
        </p:nvSpPr>
        <p:spPr bwMode="auto">
          <a:xfrm>
            <a:off x="719683" y="3884540"/>
            <a:ext cx="2736305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431800" indent="-323850"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 algn="ctr">
              <a:lnSpc>
                <a:spcPct val="102000"/>
              </a:lnSpc>
              <a:spcAft>
                <a:spcPts val="1425"/>
              </a:spcAft>
              <a:buSzPct val="45000"/>
              <a:buFont typeface="Wingdings" charset="0"/>
              <a:buNone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ГУ </a:t>
            </a: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Челябинское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региональное отделение ФСС РФ</a:t>
            </a:r>
          </a:p>
        </p:txBody>
      </p:sp>
      <p:pic>
        <p:nvPicPr>
          <p:cNvPr id="23" name="Picture 1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437" y="4295658"/>
            <a:ext cx="1368425" cy="151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4" name="Text Box 4"/>
          <p:cNvSpPr txBox="1">
            <a:spLocks noChangeArrowheads="1"/>
          </p:cNvSpPr>
          <p:nvPr/>
        </p:nvSpPr>
        <p:spPr bwMode="auto">
          <a:xfrm>
            <a:off x="360363" y="5832475"/>
            <a:ext cx="3095625" cy="576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431800" indent="-32385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>
              <a:buFont typeface="Times New Roman" pitchFamily="16" charset="0"/>
              <a:buNone/>
            </a:pP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Рассчитывает размер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пособия и </a:t>
            </a:r>
            <a:endParaRPr lang="en-US" sz="1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Times New Roman" pitchFamily="16" charset="0"/>
              <a:buNone/>
            </a:pP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направляет 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выплату работнику</a:t>
            </a:r>
          </a:p>
        </p:txBody>
      </p:sp>
      <p:pic>
        <p:nvPicPr>
          <p:cNvPr id="26" name="Picture 1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6925" y="3242396"/>
            <a:ext cx="1368425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8" name="Line 23"/>
          <p:cNvSpPr>
            <a:spLocks noChangeShapeType="1"/>
          </p:cNvSpPr>
          <p:nvPr/>
        </p:nvSpPr>
        <p:spPr bwMode="auto">
          <a:xfrm flipH="1">
            <a:off x="2481485" y="4982286"/>
            <a:ext cx="4322763" cy="1587"/>
          </a:xfrm>
          <a:prstGeom prst="line">
            <a:avLst/>
          </a:prstGeom>
          <a:noFill/>
          <a:ln w="19080" cap="flat">
            <a:solidFill>
              <a:srgbClr val="000000"/>
            </a:solidFill>
            <a:prstDash val="sysDot"/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9" name="Text Box 21"/>
          <p:cNvSpPr txBox="1">
            <a:spLocks noChangeArrowheads="1"/>
          </p:cNvSpPr>
          <p:nvPr/>
        </p:nvSpPr>
        <p:spPr bwMode="auto">
          <a:xfrm>
            <a:off x="4464050" y="5656263"/>
            <a:ext cx="1871663" cy="392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marL="431800" indent="-323850"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1pPr>
            <a:lvl2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2pPr>
            <a:lvl3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3pPr>
            <a:lvl4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4pPr>
            <a:lvl5pPr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</a:tabLst>
              <a:defRPr>
                <a:solidFill>
                  <a:srgbClr val="000000"/>
                </a:solidFill>
                <a:latin typeface="Arial" charset="0"/>
                <a:ea typeface="Microsoft YaHei" charset="-122"/>
              </a:defRPr>
            </a:lvl9pPr>
          </a:lstStyle>
          <a:p>
            <a:pPr>
              <a:lnSpc>
                <a:spcPct val="102000"/>
              </a:lnSpc>
              <a:spcAft>
                <a:spcPts val="1425"/>
              </a:spcAft>
              <a:buSzPct val="45000"/>
              <a:buFont typeface="Wingdings" charset="0"/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Выплата</a:t>
            </a:r>
          </a:p>
        </p:txBody>
      </p:sp>
      <p:sp>
        <p:nvSpPr>
          <p:cNvPr id="31" name="Line 22"/>
          <p:cNvSpPr>
            <a:spLocks noChangeShapeType="1"/>
          </p:cNvSpPr>
          <p:nvPr/>
        </p:nvSpPr>
        <p:spPr bwMode="auto">
          <a:xfrm>
            <a:off x="6804248" y="3611446"/>
            <a:ext cx="1588" cy="1368425"/>
          </a:xfrm>
          <a:prstGeom prst="line">
            <a:avLst/>
          </a:prstGeom>
          <a:noFill/>
          <a:ln w="19080" cap="flat">
            <a:solidFill>
              <a:srgbClr val="000000"/>
            </a:solidFill>
            <a:prstDash val="sysDot"/>
            <a:round/>
            <a:headEnd type="oval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32" name="Picture 1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9067" y="4836319"/>
            <a:ext cx="1944687" cy="163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4" name="Oval 13"/>
          <p:cNvSpPr>
            <a:spLocks noChangeArrowheads="1"/>
          </p:cNvSpPr>
          <p:nvPr/>
        </p:nvSpPr>
        <p:spPr bwMode="auto">
          <a:xfrm>
            <a:off x="6335713" y="5009258"/>
            <a:ext cx="470124" cy="431800"/>
          </a:xfrm>
          <a:prstGeom prst="ellipse">
            <a:avLst/>
          </a:prstGeom>
          <a:solidFill>
            <a:srgbClr val="00CC00"/>
          </a:solidFill>
          <a:ln w="9525" cap="flat">
            <a:solidFill>
              <a:srgbClr val="80808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60876" rIns="90000" bIns="45000" anchor="ctr"/>
          <a:lstStyle/>
          <a:p>
            <a:pPr algn="ctr"/>
            <a:r>
              <a:rPr lang="ru-RU" dirty="0">
                <a:solidFill>
                  <a:srgbClr val="000000"/>
                </a:solidFill>
              </a:rPr>
              <a:t>4</a:t>
            </a:r>
          </a:p>
        </p:txBody>
      </p:sp>
      <p:sp>
        <p:nvSpPr>
          <p:cNvPr id="30" name="Line 3"/>
          <p:cNvSpPr>
            <a:spLocks noChangeShapeType="1"/>
          </p:cNvSpPr>
          <p:nvPr/>
        </p:nvSpPr>
        <p:spPr bwMode="auto">
          <a:xfrm>
            <a:off x="3143250" y="3159515"/>
            <a:ext cx="2808288" cy="1588"/>
          </a:xfrm>
          <a:prstGeom prst="line">
            <a:avLst/>
          </a:prstGeom>
          <a:noFill/>
          <a:ln w="19080" cap="flat">
            <a:solidFill>
              <a:srgbClr val="000000"/>
            </a:solidFill>
            <a:prstDash val="sysDot"/>
            <a:round/>
            <a:headEnd type="oval" w="med" len="med"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3" name="Line 20"/>
          <p:cNvSpPr>
            <a:spLocks noChangeShapeType="1"/>
          </p:cNvSpPr>
          <p:nvPr/>
        </p:nvSpPr>
        <p:spPr bwMode="auto">
          <a:xfrm>
            <a:off x="3311525" y="6048375"/>
            <a:ext cx="3600450" cy="1588"/>
          </a:xfrm>
          <a:prstGeom prst="line">
            <a:avLst/>
          </a:prstGeom>
          <a:noFill/>
          <a:ln w="19080" cap="flat">
            <a:solidFill>
              <a:srgbClr val="000000"/>
            </a:solidFill>
            <a:prstDash val="sysDot"/>
            <a:round/>
            <a:headEnd type="oval" w="med" len="med"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7083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21" name="Group 1"/>
          <p:cNvGrpSpPr>
            <a:grpSpLocks/>
          </p:cNvGrpSpPr>
          <p:nvPr/>
        </p:nvGrpSpPr>
        <p:grpSpPr bwMode="auto">
          <a:xfrm>
            <a:off x="0" y="185738"/>
            <a:ext cx="9142413" cy="784225"/>
            <a:chOff x="0" y="117"/>
            <a:chExt cx="5759" cy="494"/>
          </a:xfrm>
        </p:grpSpPr>
        <p:sp>
          <p:nvSpPr>
            <p:cNvPr id="30722" name="Line 2"/>
            <p:cNvSpPr>
              <a:spLocks noChangeShapeType="1"/>
            </p:cNvSpPr>
            <p:nvPr/>
          </p:nvSpPr>
          <p:spPr bwMode="auto">
            <a:xfrm>
              <a:off x="0" y="426"/>
              <a:ext cx="5759" cy="0"/>
            </a:xfrm>
            <a:prstGeom prst="line">
              <a:avLst/>
            </a:prstGeom>
            <a:noFill/>
            <a:ln w="19080" cap="flat">
              <a:solidFill>
                <a:srgbClr val="7AA5D4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0723" name="Line 3"/>
            <p:cNvSpPr>
              <a:spLocks noChangeShapeType="1"/>
            </p:cNvSpPr>
            <p:nvPr/>
          </p:nvSpPr>
          <p:spPr bwMode="auto">
            <a:xfrm>
              <a:off x="0" y="470"/>
              <a:ext cx="5759" cy="0"/>
            </a:xfrm>
            <a:prstGeom prst="line">
              <a:avLst/>
            </a:prstGeom>
            <a:noFill/>
            <a:ln w="19080" cap="flat">
              <a:solidFill>
                <a:srgbClr val="7AA5D4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pic>
          <p:nvPicPr>
            <p:cNvPr id="30724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" y="117"/>
              <a:ext cx="553" cy="49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sp>
        <p:nvSpPr>
          <p:cNvPr id="30726" name="Rectangle 6"/>
          <p:cNvSpPr>
            <a:spLocks noGrp="1" noChangeArrowheads="1"/>
          </p:cNvSpPr>
          <p:nvPr>
            <p:ph type="title"/>
          </p:nvPr>
        </p:nvSpPr>
        <p:spPr>
          <a:xfrm>
            <a:off x="358775" y="1003755"/>
            <a:ext cx="8424862" cy="5699397"/>
          </a:xfrm>
          <a:ln/>
        </p:spPr>
        <p:txBody>
          <a:bodyPr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	</a:t>
            </a:r>
            <a:br>
              <a:rPr lang="ru-RU" sz="20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27" name="Rectangle 7"/>
          <p:cNvSpPr>
            <a:spLocks noChangeArrowheads="1"/>
          </p:cNvSpPr>
          <p:nvPr/>
        </p:nvSpPr>
        <p:spPr bwMode="auto">
          <a:xfrm>
            <a:off x="1089026" y="56991"/>
            <a:ext cx="7699375" cy="367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  <a:t>Информация для работодателя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itchFamily="16" charset="0"/>
            </a:endParaRPr>
          </a:p>
        </p:txBody>
      </p:sp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96552" y="836712"/>
            <a:ext cx="9788526" cy="578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209322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Группа 16"/>
          <p:cNvGrpSpPr>
            <a:grpSpLocks/>
          </p:cNvGrpSpPr>
          <p:nvPr/>
        </p:nvGrpSpPr>
        <p:grpSpPr bwMode="auto">
          <a:xfrm>
            <a:off x="0" y="131763"/>
            <a:ext cx="9144000" cy="785812"/>
            <a:chOff x="0" y="131763"/>
            <a:chExt cx="9144000" cy="785812"/>
          </a:xfrm>
        </p:grpSpPr>
        <p:sp>
          <p:nvSpPr>
            <p:cNvPr id="11272" name="Line 16"/>
            <p:cNvSpPr>
              <a:spLocks noChangeShapeType="1"/>
            </p:cNvSpPr>
            <p:nvPr/>
          </p:nvSpPr>
          <p:spPr bwMode="auto">
            <a:xfrm>
              <a:off x="0" y="622300"/>
              <a:ext cx="9144000" cy="0"/>
            </a:xfrm>
            <a:prstGeom prst="line">
              <a:avLst/>
            </a:prstGeom>
            <a:noFill/>
            <a:ln w="19050">
              <a:solidFill>
                <a:srgbClr val="7AA5D4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73" name="Line 16"/>
            <p:cNvSpPr>
              <a:spLocks noChangeShapeType="1"/>
            </p:cNvSpPr>
            <p:nvPr/>
          </p:nvSpPr>
          <p:spPr bwMode="auto">
            <a:xfrm>
              <a:off x="0" y="692150"/>
              <a:ext cx="9144000" cy="0"/>
            </a:xfrm>
            <a:prstGeom prst="line">
              <a:avLst/>
            </a:prstGeom>
            <a:noFill/>
            <a:ln w="19050">
              <a:solidFill>
                <a:srgbClr val="7AA5D4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pic>
          <p:nvPicPr>
            <p:cNvPr id="11274" name="Picture 2" descr="Logo1_color_CMYK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EFDFB"/>
                </a:clrFrom>
                <a:clrTo>
                  <a:srgbClr val="FEFDFB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1138" y="131763"/>
              <a:ext cx="879475" cy="7858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7" name="Скругленный прямоугольник 16"/>
          <p:cNvSpPr>
            <a:spLocks noChangeArrowheads="1"/>
          </p:cNvSpPr>
          <p:nvPr/>
        </p:nvSpPr>
        <p:spPr bwMode="auto">
          <a:xfrm>
            <a:off x="524609" y="1589608"/>
            <a:ext cx="2334680" cy="903288"/>
          </a:xfrm>
          <a:prstGeom prst="roundRect">
            <a:avLst>
              <a:gd name="adj" fmla="val 16667"/>
            </a:avLst>
          </a:prstGeom>
          <a:solidFill>
            <a:srgbClr val="F2F2F2"/>
          </a:solidFill>
          <a:ln>
            <a:noFill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ru-RU" sz="1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Реестр сведений не предоставляется </a:t>
            </a:r>
          </a:p>
        </p:txBody>
      </p:sp>
      <p:sp>
        <p:nvSpPr>
          <p:cNvPr id="18" name="Скругленный прямоугольник 17"/>
          <p:cNvSpPr>
            <a:spLocks noChangeArrowheads="1"/>
          </p:cNvSpPr>
          <p:nvPr/>
        </p:nvSpPr>
        <p:spPr bwMode="auto">
          <a:xfrm>
            <a:off x="3587192" y="1579016"/>
            <a:ext cx="5268838" cy="903287"/>
          </a:xfrm>
          <a:prstGeom prst="roundRect">
            <a:avLst>
              <a:gd name="adj" fmla="val 0"/>
            </a:avLst>
          </a:prstGeom>
          <a:solidFill>
            <a:srgbClr val="F2F2F2"/>
          </a:solidFill>
          <a:ln>
            <a:noFill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ru-RU" sz="1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реестр сведений не </a:t>
            </a:r>
            <a:endParaRPr lang="ru-RU" sz="1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включаются</a:t>
            </a:r>
            <a:endParaRPr lang="ru-RU" sz="18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Скругленный прямоугольник 18"/>
          <p:cNvSpPr>
            <a:spLocks noChangeArrowheads="1"/>
          </p:cNvSpPr>
          <p:nvPr/>
        </p:nvSpPr>
        <p:spPr bwMode="auto">
          <a:xfrm>
            <a:off x="539552" y="2636912"/>
            <a:ext cx="2334680" cy="392263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EDEDED"/>
              </a:gs>
              <a:gs pos="64999">
                <a:srgbClr val="D0D0D0"/>
              </a:gs>
              <a:gs pos="100000">
                <a:srgbClr val="BCBCBC"/>
              </a:gs>
            </a:gsLst>
            <a:lin ang="5400000" scaled="1"/>
          </a:gradFill>
          <a:ln w="9525">
            <a:solidFill>
              <a:srgbClr val="000000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indent="-342900" algn="ctr">
              <a:buClr>
                <a:srgbClr val="0070C0"/>
              </a:buClr>
              <a:buFont typeface="Wingdings" panose="05000000000000000000" pitchFamily="2" charset="2"/>
              <a:buChar char="Ø"/>
              <a:defRPr/>
            </a:pP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отношении работников возраста 65 лет и старше, которые в период ограничительных мер (в соответствии с Решением) находятся в ежегодном оплачиваемом отпуске или переведены на дистанционный режим 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работы.</a:t>
            </a:r>
          </a:p>
          <a:p>
            <a:pPr algn="just">
              <a:buClr>
                <a:srgbClr val="0070C0"/>
              </a:buClr>
              <a:defRPr/>
            </a:pPr>
            <a:endParaRPr lang="ru-RU" sz="14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Clr>
                <a:srgbClr val="0070C0"/>
              </a:buClr>
              <a:defRPr/>
            </a:pPr>
            <a:endParaRPr lang="ru-RU" sz="1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Скругленный прямоугольник 19"/>
          <p:cNvSpPr>
            <a:spLocks noChangeArrowheads="1"/>
          </p:cNvSpPr>
          <p:nvPr/>
        </p:nvSpPr>
        <p:spPr bwMode="auto">
          <a:xfrm>
            <a:off x="3419872" y="2636912"/>
            <a:ext cx="5603479" cy="3922638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EDEDED"/>
              </a:gs>
              <a:gs pos="64999">
                <a:srgbClr val="D0D0D0"/>
              </a:gs>
              <a:gs pos="100000">
                <a:srgbClr val="BCBCBC"/>
              </a:gs>
            </a:gsLst>
            <a:lin ang="5400000" scaled="1"/>
          </a:gradFill>
          <a:ln w="9525">
            <a:solidFill>
              <a:srgbClr val="000000"/>
            </a:solidFill>
            <a:round/>
            <a:headEnd/>
            <a:tailEnd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</p:spPr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indent="-342900">
              <a:buClr>
                <a:srgbClr val="0070C0"/>
              </a:buClr>
              <a:buFont typeface="Wingdings" panose="05000000000000000000" pitchFamily="2" charset="2"/>
              <a:buChar char="Ø"/>
              <a:defRPr/>
            </a:pPr>
            <a:endParaRPr lang="ru-RU" sz="1600" b="1" dirty="0" smtClean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indent="-342900">
              <a:buClr>
                <a:srgbClr val="0070C0"/>
              </a:buClr>
              <a:buFont typeface="Wingdings" panose="05000000000000000000" pitchFamily="2" charset="2"/>
              <a:buChar char="Ø"/>
              <a:defRPr/>
            </a:pPr>
            <a:endParaRPr lang="ru-RU" sz="16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indent="-342900">
              <a:buClr>
                <a:srgbClr val="0070C0"/>
              </a:buClr>
              <a:buFont typeface="Wingdings" panose="05000000000000000000" pitchFamily="2" charset="2"/>
              <a:buChar char="Ø"/>
              <a:defRPr/>
            </a:pP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отношении работников возраста 65 лет и старше, которые в период ограничительных мер (в соответствии с Решением) находятся в ежегодном оплачиваемом отпуске или переведены на дистанционный режим работы.</a:t>
            </a:r>
          </a:p>
          <a:p>
            <a:pPr>
              <a:buClr>
                <a:srgbClr val="0070C0"/>
              </a:buClr>
              <a:defRPr/>
            </a:pPr>
            <a:endParaRPr lang="ru-RU" sz="14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indent="-342900">
              <a:buClr>
                <a:srgbClr val="0070C0"/>
              </a:buClr>
              <a:buFont typeface="Wingdings" panose="05000000000000000000" pitchFamily="2" charset="2"/>
              <a:buChar char="Ø"/>
              <a:defRPr/>
            </a:pP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периоды освобождения от работы в связи с ежегодным отпуском, отпуском без сохранения заработной платы, простоя и в иных случаях, предусмотренных статьей 9 Федерального закона от 29.12.2006 N 255-ФЗ "Об обязательном социальном страховании на случай временной нетрудоспособности и в связи с материнством".</a:t>
            </a:r>
          </a:p>
          <a:p>
            <a:pPr>
              <a:buClr>
                <a:srgbClr val="0070C0"/>
              </a:buClr>
              <a:defRPr/>
            </a:pPr>
            <a:endParaRPr lang="ru-RU" sz="1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-342900">
              <a:buClr>
                <a:srgbClr val="0070C0"/>
              </a:buClr>
              <a:buFont typeface="Wingdings" panose="05000000000000000000" pitchFamily="2" charset="2"/>
              <a:buChar char="Ø"/>
              <a:defRPr/>
            </a:pP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периоды освобождения от работы в связи с временной нетрудоспособностью длительностью более 14 (четырнадцати) дней.</a:t>
            </a:r>
          </a:p>
          <a:p>
            <a:pPr indent="-342900">
              <a:buClr>
                <a:srgbClr val="0070C0"/>
              </a:buClr>
              <a:buFont typeface="Wingdings" panose="05000000000000000000" pitchFamily="2" charset="2"/>
              <a:buChar char="Ø"/>
              <a:defRPr/>
            </a:pPr>
            <a:endParaRPr lang="ru-RU" sz="14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0070C0"/>
              </a:buClr>
              <a:defRPr/>
            </a:pPr>
            <a:endParaRPr lang="ru-RU" sz="14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indent="-342900" algn="just">
              <a:buClr>
                <a:srgbClr val="0070C0"/>
              </a:buClr>
              <a:buFont typeface="Wingdings" panose="05000000000000000000" pitchFamily="2" charset="2"/>
              <a:buChar char="Ø"/>
              <a:defRPr/>
            </a:pPr>
            <a:endParaRPr lang="ru-RU" sz="1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28947" y="153926"/>
            <a:ext cx="34905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hangingPunct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  <a:t>Информация для работодателя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182555" y="753711"/>
            <a:ext cx="7590283" cy="7848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5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Особенности формирования и представления страхователем реестра сведений,</a:t>
            </a:r>
          </a:p>
          <a:p>
            <a:pPr algn="ctr"/>
            <a:r>
              <a:rPr lang="ru-RU" sz="15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необходимых для назначения и выплаты пособий по временной нетрудоспособности</a:t>
            </a:r>
          </a:p>
          <a:p>
            <a:pPr algn="ctr"/>
            <a:r>
              <a:rPr lang="ru-RU" sz="15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застрахованным лицам, старше 65 лет</a:t>
            </a:r>
            <a:endParaRPr lang="ru-RU" sz="15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3153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21" name="Group 1"/>
          <p:cNvGrpSpPr>
            <a:grpSpLocks/>
          </p:cNvGrpSpPr>
          <p:nvPr/>
        </p:nvGrpSpPr>
        <p:grpSpPr bwMode="auto">
          <a:xfrm>
            <a:off x="0" y="185738"/>
            <a:ext cx="9142413" cy="784225"/>
            <a:chOff x="0" y="117"/>
            <a:chExt cx="5759" cy="494"/>
          </a:xfrm>
        </p:grpSpPr>
        <p:sp>
          <p:nvSpPr>
            <p:cNvPr id="30722" name="Line 2"/>
            <p:cNvSpPr>
              <a:spLocks noChangeShapeType="1"/>
            </p:cNvSpPr>
            <p:nvPr/>
          </p:nvSpPr>
          <p:spPr bwMode="auto">
            <a:xfrm>
              <a:off x="0" y="426"/>
              <a:ext cx="5759" cy="0"/>
            </a:xfrm>
            <a:prstGeom prst="line">
              <a:avLst/>
            </a:prstGeom>
            <a:noFill/>
            <a:ln w="19080" cap="flat">
              <a:solidFill>
                <a:srgbClr val="7AA5D4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0723" name="Line 3"/>
            <p:cNvSpPr>
              <a:spLocks noChangeShapeType="1"/>
            </p:cNvSpPr>
            <p:nvPr/>
          </p:nvSpPr>
          <p:spPr bwMode="auto">
            <a:xfrm>
              <a:off x="0" y="470"/>
              <a:ext cx="5759" cy="0"/>
            </a:xfrm>
            <a:prstGeom prst="line">
              <a:avLst/>
            </a:prstGeom>
            <a:noFill/>
            <a:ln w="19080" cap="flat">
              <a:solidFill>
                <a:srgbClr val="7AA5D4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pic>
          <p:nvPicPr>
            <p:cNvPr id="30724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" y="117"/>
              <a:ext cx="553" cy="49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sp>
        <p:nvSpPr>
          <p:cNvPr id="30726" name="Rectangle 6"/>
          <p:cNvSpPr>
            <a:spLocks noGrp="1" noChangeArrowheads="1"/>
          </p:cNvSpPr>
          <p:nvPr>
            <p:ph type="title"/>
          </p:nvPr>
        </p:nvSpPr>
        <p:spPr>
          <a:xfrm>
            <a:off x="215008" y="836713"/>
            <a:ext cx="8928992" cy="6174146"/>
          </a:xfrm>
          <a:ln/>
        </p:spPr>
        <p:txBody>
          <a:bodyPr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страхователю необходимо: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6" charset="0"/>
              </a:rPr>
              <a:t/>
            </a:r>
            <a:br>
              <a:rPr lang="ru-RU" sz="1600" b="1" dirty="0" smtClean="0">
                <a:solidFill>
                  <a:srgbClr val="FF0000"/>
                </a:solidFill>
                <a:latin typeface="Times New Roman" pitchFamily="16" charset="0"/>
              </a:rPr>
            </a:br>
            <a:r>
              <a:rPr lang="ru-RU" sz="14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  <a:t> </a:t>
            </a:r>
            <a:r>
              <a:rPr lang="ru-RU" sz="1400" b="1" i="1" dirty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  <a:t>- обеспечить соблюдение работниками карантинного режима и режима изоляции, обязать сотрудников не покидать места пребывания (дом, квартира</a:t>
            </a:r>
            <a:r>
              <a:rPr lang="ru-RU" sz="14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  <a:t>);</a:t>
            </a:r>
            <a:br>
              <a:rPr lang="ru-RU" sz="14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</a:br>
            <a:r>
              <a:rPr lang="ru-RU" sz="1400" b="1" i="1" dirty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  <a:t/>
            </a:r>
            <a:br>
              <a:rPr lang="ru-RU" sz="1400" b="1" i="1" dirty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</a:br>
            <a:r>
              <a:rPr lang="ru-RU" sz="1400" b="1" i="1" dirty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  <a:t>- </a:t>
            </a:r>
            <a:r>
              <a:rPr lang="ru-RU" sz="14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  <a:t>направить </a:t>
            </a:r>
            <a:r>
              <a:rPr lang="ru-RU" sz="1400" b="1" i="1" dirty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  <a:t>в территориальное  отделение Фонда социального страхования Российской Федерации по месту регистрации страхователя электронный реестр </a:t>
            </a:r>
            <a:r>
              <a:rPr lang="ru-RU" sz="14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  <a:t>сведений, </a:t>
            </a:r>
            <a:r>
              <a:rPr lang="ru-RU" sz="1400" b="1" i="1" dirty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  <a:t>необходимых для назначения и выплаты пособий в общеустановленном </a:t>
            </a:r>
            <a:r>
              <a:rPr lang="ru-RU" sz="14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  <a:t>порядке.</a:t>
            </a:r>
            <a:r>
              <a:rPr lang="ru-RU" sz="1400" b="1" i="1" dirty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  <a:t/>
            </a:r>
            <a:br>
              <a:rPr lang="ru-RU" sz="1400" b="1" i="1" dirty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</a:b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  <a:t>Н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  <a:t>а 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  <a:t>основании направленного Работодателем электронного реестра уполномоченная медицинская организация формирует ЭЛН, а 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  <a:t>территориальное отделение Фонда 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  <a:t>осуществит выплату пособия.</a:t>
            </a:r>
            <a:b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</a:br>
            <a:r>
              <a:rPr lang="ru-RU" sz="1400" b="1" i="1" dirty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  <a:t/>
            </a:r>
            <a:br>
              <a:rPr lang="ru-RU" sz="1400" b="1" i="1" dirty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</a:br>
            <a:r>
              <a:rPr lang="ru-RU" sz="1200" b="1" i="1" dirty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  <a:t>	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6" charset="0"/>
              </a:rPr>
              <a:t>проинформировать </a:t>
            </a:r>
            <a:r>
              <a:rPr lang="ru-RU" sz="1600" b="1" dirty="0">
                <a:solidFill>
                  <a:srgbClr val="FF0000"/>
                </a:solidFill>
                <a:latin typeface="Times New Roman" pitchFamily="16" charset="0"/>
              </a:rPr>
              <a:t>своих 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6" charset="0"/>
              </a:rPr>
              <a:t>работников:</a:t>
            </a:r>
            <a:br>
              <a:rPr lang="ru-RU" sz="1600" b="1" dirty="0" smtClean="0">
                <a:solidFill>
                  <a:srgbClr val="FF0000"/>
                </a:solidFill>
                <a:latin typeface="Times New Roman" pitchFamily="16" charset="0"/>
              </a:rPr>
            </a:br>
            <a:r>
              <a:rPr lang="ru-RU" sz="14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  <a:t>- </a:t>
            </a:r>
            <a:r>
              <a:rPr lang="ru-RU" sz="1400" b="1" i="1" dirty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  <a:t>об ответственности за несоблюдение карантинного режима;</a:t>
            </a:r>
            <a:br>
              <a:rPr lang="ru-RU" sz="1400" b="1" i="1" dirty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</a:br>
            <a:r>
              <a:rPr lang="ru-RU" sz="1400" b="1" i="1" dirty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  <a:t/>
            </a:r>
            <a:br>
              <a:rPr lang="ru-RU" sz="1400" b="1" i="1" dirty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</a:br>
            <a:r>
              <a:rPr lang="ru-RU" sz="1400" b="1" i="1" dirty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  <a:t>	</a:t>
            </a:r>
            <a:r>
              <a:rPr lang="ru-RU" sz="14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  <a:t>- о возможности оформления электронных листов </a:t>
            </a:r>
            <a:r>
              <a:rPr lang="ru-RU" sz="1400" b="1" i="1" dirty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  <a:t>нетрудоспособности в связи с карантином (код «03») без посещения медицинской организации</a:t>
            </a:r>
            <a:r>
              <a:rPr lang="ru-RU" sz="14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  <a:t>;</a:t>
            </a:r>
            <a:br>
              <a:rPr lang="ru-RU" sz="14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</a:br>
            <a:r>
              <a:rPr lang="ru-RU" sz="1400" b="1" i="1" dirty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  <a:t/>
            </a:r>
            <a:br>
              <a:rPr lang="ru-RU" sz="1400" b="1" i="1" dirty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</a:br>
            <a:r>
              <a:rPr lang="ru-RU" sz="1400" b="1" i="1" dirty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  <a:t>- о возможности получения информации о сумме назначенного пособия и сведениях об электронном листке нетрудоспособности посредством Личного кабинета застрахованного лица, расположенного в сети «Интернет» по адресу: http://lk.fss.ru/recipient.</a:t>
            </a:r>
            <a:br>
              <a:rPr lang="ru-RU" sz="1400" b="1" i="1" dirty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</a:br>
            <a:r>
              <a:rPr lang="ru-RU" sz="1400" b="1" i="1" dirty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  <a:t/>
            </a:r>
            <a:br>
              <a:rPr lang="ru-RU" sz="1400" b="1" i="1" dirty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4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  <a:t> 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  <a:t>Д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  <a:t>ля 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  <a:t>формирования реестра сведений и предоставления его в 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  <a:t>территориальное 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  <a:t>отделение Фонда  страхователь может использовать собственное доработанное программное обеспечение, операторов электронного документооборота, бесплатное программное обеспечение «АРМ подготовки расчетов», размещенное на сайте Фонда по адресу </a:t>
            </a:r>
            <a:r>
              <a:rPr lang="ru-RU" sz="1400" b="1" dirty="0">
                <a:solidFill>
                  <a:srgbClr val="FF0000"/>
                </a:solidFill>
                <a:latin typeface="Times New Roman" pitchFamily="16" charset="0"/>
              </a:rPr>
              <a:t>https://lk.fss.ru/eln.html.</a:t>
            </a:r>
            <a:br>
              <a:rPr lang="ru-RU" sz="1400" b="1" dirty="0">
                <a:solidFill>
                  <a:srgbClr val="FF0000"/>
                </a:solidFill>
                <a:latin typeface="Times New Roman" pitchFamily="16" charset="0"/>
              </a:rPr>
            </a:b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  <a:t/>
            </a:r>
            <a:b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</a:b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  <a:t/>
            </a:r>
            <a:b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</a:b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2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12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27" name="Rectangle 7"/>
          <p:cNvSpPr>
            <a:spLocks noChangeArrowheads="1"/>
          </p:cNvSpPr>
          <p:nvPr/>
        </p:nvSpPr>
        <p:spPr bwMode="auto">
          <a:xfrm>
            <a:off x="1089026" y="132027"/>
            <a:ext cx="7699375" cy="614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  <a:t>Информация для работодателя</a:t>
            </a:r>
            <a:endParaRPr lang="en-US" b="1" dirty="0" smtClean="0">
              <a:solidFill>
                <a:schemeClr val="accent1">
                  <a:lumMod val="50000"/>
                </a:schemeClr>
              </a:solidFill>
              <a:latin typeface="Times New Roman" pitchFamily="16" charset="0"/>
            </a:endParaRPr>
          </a:p>
          <a:p>
            <a:pPr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endParaRPr lang="ru-RU" sz="1600" b="1" dirty="0">
              <a:solidFill>
                <a:schemeClr val="accent1">
                  <a:lumMod val="75000"/>
                </a:schemeClr>
              </a:solidFill>
              <a:latin typeface="Times New Roman" pitchFamily="1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837195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21" name="Group 1"/>
          <p:cNvGrpSpPr>
            <a:grpSpLocks/>
          </p:cNvGrpSpPr>
          <p:nvPr/>
        </p:nvGrpSpPr>
        <p:grpSpPr bwMode="auto">
          <a:xfrm>
            <a:off x="0" y="185738"/>
            <a:ext cx="9142413" cy="784225"/>
            <a:chOff x="0" y="117"/>
            <a:chExt cx="5759" cy="494"/>
          </a:xfrm>
        </p:grpSpPr>
        <p:sp>
          <p:nvSpPr>
            <p:cNvPr id="30722" name="Line 2"/>
            <p:cNvSpPr>
              <a:spLocks noChangeShapeType="1"/>
            </p:cNvSpPr>
            <p:nvPr/>
          </p:nvSpPr>
          <p:spPr bwMode="auto">
            <a:xfrm>
              <a:off x="0" y="426"/>
              <a:ext cx="5759" cy="0"/>
            </a:xfrm>
            <a:prstGeom prst="line">
              <a:avLst/>
            </a:prstGeom>
            <a:noFill/>
            <a:ln w="19080" cap="flat">
              <a:solidFill>
                <a:srgbClr val="7AA5D4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0723" name="Line 3"/>
            <p:cNvSpPr>
              <a:spLocks noChangeShapeType="1"/>
            </p:cNvSpPr>
            <p:nvPr/>
          </p:nvSpPr>
          <p:spPr bwMode="auto">
            <a:xfrm>
              <a:off x="0" y="470"/>
              <a:ext cx="5759" cy="0"/>
            </a:xfrm>
            <a:prstGeom prst="line">
              <a:avLst/>
            </a:prstGeom>
            <a:noFill/>
            <a:ln w="19080" cap="flat">
              <a:solidFill>
                <a:srgbClr val="7AA5D4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  <p:pic>
          <p:nvPicPr>
            <p:cNvPr id="30724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" y="117"/>
              <a:ext cx="553" cy="49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</p:grpSp>
      <p:sp>
        <p:nvSpPr>
          <p:cNvPr id="30726" name="Rectangle 6"/>
          <p:cNvSpPr>
            <a:spLocks noGrp="1" noChangeArrowheads="1"/>
          </p:cNvSpPr>
          <p:nvPr>
            <p:ph type="title"/>
          </p:nvPr>
        </p:nvSpPr>
        <p:spPr>
          <a:xfrm>
            <a:off x="358775" y="1003755"/>
            <a:ext cx="8424862" cy="5699397"/>
          </a:xfrm>
          <a:ln/>
        </p:spPr>
        <p:txBody>
          <a:bodyPr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ru-RU" sz="1700" b="1" dirty="0">
                <a:solidFill>
                  <a:srgbClr val="FF0000"/>
                </a:solidFill>
                <a:latin typeface="Times New Roman" pitchFamily="16" charset="0"/>
              </a:rPr>
              <a:t>ОТВЕТСТВЕННОСТЬ СТРАХОВАТЕЛЯ</a:t>
            </a:r>
            <a:r>
              <a:rPr lang="ru-RU" sz="1700" b="1" dirty="0" smtClean="0">
                <a:solidFill>
                  <a:srgbClr val="FF0000"/>
                </a:solidFill>
                <a:latin typeface="Times New Roman" pitchFamily="16" charset="0"/>
              </a:rPr>
              <a:t/>
            </a:r>
            <a:br>
              <a:rPr lang="ru-RU" sz="1700" b="1" dirty="0" smtClean="0">
                <a:solidFill>
                  <a:srgbClr val="FF0000"/>
                </a:solidFill>
                <a:latin typeface="Times New Roman" pitchFamily="16" charset="0"/>
              </a:rPr>
            </a:br>
            <a:r>
              <a:rPr lang="ru-RU" sz="2000" b="1" i="1" dirty="0">
                <a:solidFill>
                  <a:srgbClr val="FF0000"/>
                </a:solidFill>
                <a:latin typeface="Times New Roman" pitchFamily="16" charset="0"/>
              </a:rPr>
              <a:t/>
            </a:r>
            <a:br>
              <a:rPr lang="ru-RU" sz="2000" b="1" i="1" dirty="0">
                <a:solidFill>
                  <a:srgbClr val="FF0000"/>
                </a:solidFill>
                <a:latin typeface="Times New Roman" pitchFamily="16" charset="0"/>
              </a:rPr>
            </a:br>
            <a:r>
              <a:rPr lang="ru-RU" sz="2000" b="1" i="1" dirty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  <a:t>В соответствии со статьей 15.1 Федерального закона от 29.12.2006 № 255-ФЗ «Об обязательном социальном страховании на случай временной нетрудоспособности и в связи с материнством» </a:t>
            </a:r>
            <a:r>
              <a:rPr lang="ru-RU" sz="20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  <a:t>физические </a:t>
            </a:r>
            <a:r>
              <a:rPr lang="ru-RU" sz="2000" b="1" i="1" dirty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  <a:t>и юридические лица несут ответственность за достоверность сведений, содержащихся в документах, выдаваемых ими застрахованному лицу и необходимых для назначения, исчисления и выплаты пособий по временной нетрудоспособности, по беременности и родам, ежемесячного пособия по уходу за ребенком. </a:t>
            </a:r>
            <a:r>
              <a:rPr lang="ru-RU" sz="20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  <a:t/>
            </a:r>
            <a:br>
              <a:rPr lang="ru-RU" sz="20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</a:br>
            <a:r>
              <a:rPr lang="ru-RU" sz="2000" b="1" i="1" dirty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  <a:t/>
            </a:r>
            <a:br>
              <a:rPr lang="ru-RU" sz="2000" b="1" i="1" dirty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</a:br>
            <a:r>
              <a:rPr lang="ru-RU" sz="2000" b="1" i="1" dirty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  <a:t>В случае, если представление недостоверных сведений повлекло за собой выплату излишних сумм </a:t>
            </a:r>
            <a:r>
              <a:rPr lang="ru-RU" sz="2000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  <a:t>пособий, </a:t>
            </a:r>
            <a:r>
              <a:rPr lang="ru-RU" sz="2000" b="1" i="1" dirty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  <a:t>виновные лица возмещают страховщику причиненный ущерб в порядке, установленном законодательством Российской Федерации.</a:t>
            </a:r>
            <a:br>
              <a:rPr lang="ru-RU" sz="2000" b="1" i="1" dirty="0">
                <a:solidFill>
                  <a:schemeClr val="accent1">
                    <a:lumMod val="50000"/>
                  </a:schemeClr>
                </a:solidFill>
                <a:latin typeface="Times New Roman" pitchFamily="16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27" name="Rectangle 7"/>
          <p:cNvSpPr>
            <a:spLocks noChangeArrowheads="1"/>
          </p:cNvSpPr>
          <p:nvPr/>
        </p:nvSpPr>
        <p:spPr bwMode="auto">
          <a:xfrm>
            <a:off x="1089026" y="56991"/>
            <a:ext cx="7699375" cy="367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/>
          <a:p>
            <a:pPr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ru-RU" b="1" smtClean="0">
                <a:solidFill>
                  <a:srgbClr val="FF0000"/>
                </a:solidFill>
                <a:latin typeface="Times New Roman" pitchFamily="16" charset="0"/>
              </a:rPr>
              <a:t>Важно!</a:t>
            </a:r>
            <a:endParaRPr lang="ru-RU" b="1" dirty="0">
              <a:solidFill>
                <a:srgbClr val="FF0000"/>
              </a:solidFill>
              <a:latin typeface="Times New Roman" pitchFamily="1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347049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Группа 21"/>
          <p:cNvGrpSpPr>
            <a:grpSpLocks/>
          </p:cNvGrpSpPr>
          <p:nvPr/>
        </p:nvGrpSpPr>
        <p:grpSpPr bwMode="auto">
          <a:xfrm>
            <a:off x="0" y="88900"/>
            <a:ext cx="9144000" cy="828675"/>
            <a:chOff x="0" y="88900"/>
            <a:chExt cx="9144000" cy="828675"/>
          </a:xfrm>
        </p:grpSpPr>
        <p:sp>
          <p:nvSpPr>
            <p:cNvPr id="4106" name="Line 16"/>
            <p:cNvSpPr>
              <a:spLocks noChangeShapeType="1"/>
            </p:cNvSpPr>
            <p:nvPr/>
          </p:nvSpPr>
          <p:spPr bwMode="auto">
            <a:xfrm>
              <a:off x="0" y="622300"/>
              <a:ext cx="9144000" cy="0"/>
            </a:xfrm>
            <a:prstGeom prst="line">
              <a:avLst/>
            </a:prstGeom>
            <a:noFill/>
            <a:ln w="19050">
              <a:solidFill>
                <a:srgbClr val="7AA5D4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07" name="Line 16"/>
            <p:cNvSpPr>
              <a:spLocks noChangeShapeType="1"/>
            </p:cNvSpPr>
            <p:nvPr/>
          </p:nvSpPr>
          <p:spPr bwMode="auto">
            <a:xfrm>
              <a:off x="0" y="692150"/>
              <a:ext cx="9144000" cy="0"/>
            </a:xfrm>
            <a:prstGeom prst="line">
              <a:avLst/>
            </a:prstGeom>
            <a:noFill/>
            <a:ln w="19050">
              <a:solidFill>
                <a:srgbClr val="7AA5D4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pic>
          <p:nvPicPr>
            <p:cNvPr id="4108" name="Picture 2" descr="Logo1_color_CMYK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EFDFB"/>
                </a:clrFrom>
                <a:clrTo>
                  <a:srgbClr val="FEFDFB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1138" y="131763"/>
              <a:ext cx="879475" cy="7858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09" name="Rectangle 2"/>
            <p:cNvSpPr>
              <a:spLocks noChangeArrowheads="1"/>
            </p:cNvSpPr>
            <p:nvPr/>
          </p:nvSpPr>
          <p:spPr bwMode="auto">
            <a:xfrm>
              <a:off x="1301750" y="88900"/>
              <a:ext cx="6669088" cy="446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0000" tIns="46800" rIns="90000" bIns="46800" anchor="ctr"/>
            <a:lstStyle/>
            <a:p>
              <a:pPr algn="ctr" eaLnBrk="1" hangingPunct="1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</a:pPr>
              <a:r>
                <a:rPr lang="ru-RU" altLang="ru-RU" sz="1100" b="1">
                  <a:solidFill>
                    <a:srgbClr val="00549A"/>
                  </a:solidFill>
                  <a:latin typeface="Arial" charset="0"/>
                </a:rPr>
                <a:t> </a:t>
              </a:r>
              <a:endParaRPr lang="ru-RU" altLang="ru-RU" sz="1400" b="1">
                <a:solidFill>
                  <a:srgbClr val="00549A"/>
                </a:solidFill>
                <a:latin typeface="Times New Roman" pitchFamily="18" charset="0"/>
              </a:endParaRPr>
            </a:p>
          </p:txBody>
        </p:sp>
      </p:grpSp>
      <p:sp>
        <p:nvSpPr>
          <p:cNvPr id="4099" name="Заголовок 3"/>
          <p:cNvSpPr>
            <a:spLocks noGrp="1"/>
          </p:cNvSpPr>
          <p:nvPr>
            <p:ph type="title"/>
          </p:nvPr>
        </p:nvSpPr>
        <p:spPr>
          <a:xfrm>
            <a:off x="1187450" y="111125"/>
            <a:ext cx="7867650" cy="595313"/>
          </a:xfrm>
        </p:spPr>
        <p:txBody>
          <a:bodyPr/>
          <a:lstStyle/>
          <a:p>
            <a:pPr eaLnBrk="1" hangingPunct="1"/>
            <a:r>
              <a:rPr lang="ru-RU" alt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1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ГЕОГРАФИЯ  ПРОЕКТА </a:t>
            </a:r>
            <a:r>
              <a:rPr lang="ru-RU" altLang="ru-RU" sz="16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altLang="ru-RU" sz="2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ПРЯМЫЕ ВЫПЛАТЫ»</a:t>
            </a:r>
          </a:p>
        </p:txBody>
      </p:sp>
      <p:pic>
        <p:nvPicPr>
          <p:cNvPr id="4100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4763" y="1412875"/>
            <a:ext cx="3590925" cy="201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Овал 16">
            <a:extLst/>
          </p:cNvPr>
          <p:cNvSpPr/>
          <p:nvPr/>
        </p:nvSpPr>
        <p:spPr>
          <a:xfrm>
            <a:off x="1270000" y="1412875"/>
            <a:ext cx="2689225" cy="187007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kumimoji="0" lang="ru-RU" alt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77</a:t>
            </a:r>
            <a:endParaRPr kumimoji="0" lang="ru-RU" alt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kumimoji="0" lang="ru-RU" altLang="ru-RU" sz="1400" b="1" dirty="0">
                <a:solidFill>
                  <a:srgbClr val="0B87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kumimoji="0" lang="ru-RU" altLang="ru-RU" sz="1400" b="1" dirty="0" smtClean="0">
                <a:solidFill>
                  <a:srgbClr val="0B87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убъектов РФ</a:t>
            </a:r>
          </a:p>
          <a:p>
            <a:pPr algn="ctr">
              <a:defRPr/>
            </a:pPr>
            <a:r>
              <a:rPr kumimoji="0" lang="ru-RU" altLang="ru-RU" sz="1600" b="1" dirty="0" smtClean="0">
                <a:solidFill>
                  <a:srgbClr val="0B87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2011 по 2020 </a:t>
            </a:r>
            <a:endParaRPr kumimoji="0" lang="ru-RU" altLang="ru-RU" sz="1600" b="1" dirty="0">
              <a:solidFill>
                <a:srgbClr val="0B87D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kumimoji="0" lang="ru-RU" altLang="ru-RU" sz="1800" dirty="0" smtClean="0">
                <a:solidFill>
                  <a:srgbClr val="FFFFFF"/>
                </a:solidFill>
                <a:cs typeface="Times New Roman" panose="02020603050405020304" pitchFamily="18" charset="0"/>
              </a:rPr>
              <a:t>С 0с1с</a:t>
            </a:r>
            <a:endParaRPr kumimoji="0" lang="ru-RU" altLang="ru-RU" sz="1800" dirty="0">
              <a:solidFill>
                <a:srgbClr val="FFFFFF"/>
              </a:solidFill>
              <a:cs typeface="Times New Roman" panose="02020603050405020304" pitchFamily="18" charset="0"/>
            </a:endParaRPr>
          </a:p>
        </p:txBody>
      </p:sp>
      <p:sp>
        <p:nvSpPr>
          <p:cNvPr id="20" name="Скругленный прямоугольник 19"/>
          <p:cNvSpPr>
            <a:spLocks noChangeArrowheads="1"/>
          </p:cNvSpPr>
          <p:nvPr/>
        </p:nvSpPr>
        <p:spPr bwMode="auto">
          <a:xfrm>
            <a:off x="2124075" y="4175919"/>
            <a:ext cx="6624638" cy="1773361"/>
          </a:xfrm>
          <a:prstGeom prst="roundRect">
            <a:avLst>
              <a:gd name="adj" fmla="val 16667"/>
            </a:avLst>
          </a:prstGeom>
          <a:solidFill>
            <a:srgbClr val="F2F2F2"/>
          </a:solidFill>
          <a:ln>
            <a:noFill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kumimoji="0" lang="ru-RU" altLang="ru-RU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kumimoji="0" lang="ru-RU" alt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kumimoji="0" lang="ru-RU" altLang="ru-RU" sz="18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kumimoji="0" lang="ru-RU" altLang="ru-RU" sz="18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kumimoji="0" lang="ru-RU" altLang="ru-RU" sz="18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ЯНВАРЯ 2021</a:t>
            </a:r>
          </a:p>
          <a:p>
            <a:pPr eaLnBrk="1" hangingPunct="1">
              <a:defRPr/>
            </a:pPr>
            <a:endParaRPr lang="ru-RU" sz="1400" dirty="0"/>
          </a:p>
          <a:p>
            <a:pPr eaLnBrk="1" hangingPunct="1">
              <a:defRPr/>
            </a:pP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Москва                       </a:t>
            </a:r>
            <a:r>
              <a:rPr kumimoji="0" lang="ru-RU" altLang="ru-RU" sz="1600" dirty="0" smtClean="0">
                <a:solidFill>
                  <a:schemeClr val="tx2">
                    <a:lumMod val="75000"/>
                  </a:schemeClr>
                </a:solidFill>
                <a:cs typeface="Times New Roman" panose="02020603050405020304" pitchFamily="18" charset="0"/>
              </a:rPr>
              <a:t>  		Санкт-Петербург</a:t>
            </a:r>
          </a:p>
          <a:p>
            <a:pPr eaLnBrk="1" hangingPunct="1">
              <a:defRPr/>
            </a:pPr>
            <a:r>
              <a:rPr lang="ru-RU" altLang="ru-RU" sz="1600" dirty="0" smtClean="0">
                <a:solidFill>
                  <a:schemeClr val="tx2">
                    <a:lumMod val="75000"/>
                  </a:schemeClr>
                </a:solidFill>
              </a:rPr>
              <a:t>Московская область</a:t>
            </a:r>
            <a:r>
              <a:rPr kumimoji="0" lang="ru-RU" altLang="ru-RU" sz="1600" dirty="0">
                <a:solidFill>
                  <a:schemeClr val="tx2">
                    <a:lumMod val="75000"/>
                  </a:schemeClr>
                </a:solidFill>
                <a:cs typeface="Times New Roman" panose="02020603050405020304" pitchFamily="18" charset="0"/>
              </a:rPr>
              <a:t>	</a:t>
            </a:r>
            <a:r>
              <a:rPr kumimoji="0" lang="ru-RU" altLang="ru-RU" sz="1600" dirty="0" smtClean="0">
                <a:solidFill>
                  <a:schemeClr val="tx2">
                    <a:lumMod val="75000"/>
                  </a:schemeClr>
                </a:solidFill>
                <a:cs typeface="Times New Roman" panose="02020603050405020304" pitchFamily="18" charset="0"/>
              </a:rPr>
              <a:t>	</a:t>
            </a:r>
            <a:r>
              <a:rPr lang="ru-RU" altLang="ru-RU" sz="1600" dirty="0" smtClean="0">
                <a:solidFill>
                  <a:schemeClr val="tx2">
                    <a:lumMod val="75000"/>
                  </a:schemeClr>
                </a:solidFill>
              </a:rPr>
              <a:t>Краснодарский край</a:t>
            </a:r>
            <a:endParaRPr kumimoji="0" lang="ru-RU" altLang="ru-RU" sz="1600" dirty="0" smtClean="0">
              <a:solidFill>
                <a:schemeClr val="tx2">
                  <a:lumMod val="75000"/>
                </a:schemeClr>
              </a:solidFill>
              <a:cs typeface="Times New Roman" panose="02020603050405020304" pitchFamily="18" charset="0"/>
            </a:endParaRPr>
          </a:p>
          <a:p>
            <a:pPr eaLnBrk="1" hangingPunct="1">
              <a:defRPr/>
            </a:pP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Свердловская область	Челябинская </a:t>
            </a:r>
            <a:r>
              <a:rPr kumimoji="0" lang="ru-RU" altLang="ru-RU" sz="1600" dirty="0" smtClean="0">
                <a:solidFill>
                  <a:schemeClr val="tx2">
                    <a:lumMod val="75000"/>
                  </a:schemeClr>
                </a:solidFill>
                <a:cs typeface="Times New Roman" panose="02020603050405020304" pitchFamily="18" charset="0"/>
              </a:rPr>
              <a:t>область </a:t>
            </a:r>
            <a:endParaRPr kumimoji="0" lang="ru-RU" altLang="ru-RU" sz="1600" dirty="0">
              <a:solidFill>
                <a:schemeClr val="tx2">
                  <a:lumMod val="75000"/>
                </a:schemeClr>
              </a:solidFill>
              <a:cs typeface="Times New Roman" panose="02020603050405020304" pitchFamily="18" charset="0"/>
            </a:endParaRPr>
          </a:p>
          <a:p>
            <a:pPr eaLnBrk="1" hangingPunct="1">
              <a:defRPr/>
            </a:pP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Пермский край</a:t>
            </a:r>
            <a:r>
              <a:rPr kumimoji="0" lang="ru-RU" sz="1600" dirty="0">
                <a:solidFill>
                  <a:schemeClr val="tx2">
                    <a:lumMod val="75000"/>
                  </a:schemeClr>
                </a:solidFill>
                <a:cs typeface="Times New Roman" panose="02020603050405020304" pitchFamily="18" charset="0"/>
              </a:rPr>
              <a:t>	</a:t>
            </a:r>
            <a:r>
              <a:rPr kumimoji="0" lang="ru-RU" sz="1600" dirty="0" smtClean="0">
                <a:solidFill>
                  <a:schemeClr val="tx2">
                    <a:lumMod val="75000"/>
                  </a:schemeClr>
                </a:solidFill>
                <a:cs typeface="Times New Roman" panose="02020603050405020304" pitchFamily="18" charset="0"/>
              </a:rPr>
              <a:t>	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</a:rPr>
              <a:t>Ханты-Мансийский автономный округ</a:t>
            </a:r>
            <a:r>
              <a:rPr kumimoji="0" lang="ru-RU" altLang="ru-RU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ru-RU" altLang="ru-RU" sz="1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Овал 21">
            <a:extLst/>
          </p:cNvPr>
          <p:cNvSpPr/>
          <p:nvPr/>
        </p:nvSpPr>
        <p:spPr>
          <a:xfrm>
            <a:off x="323528" y="4293096"/>
            <a:ext cx="1512168" cy="1512167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kumimoji="0" lang="ru-RU" alt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kumimoji="0" lang="ru-RU" alt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kumimoji="0" lang="ru-RU" altLang="ru-RU" sz="1400" b="1" dirty="0">
                <a:solidFill>
                  <a:srgbClr val="0B87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kumimoji="0" lang="ru-RU" altLang="ru-RU" sz="1400" b="1" dirty="0" smtClean="0">
                <a:solidFill>
                  <a:srgbClr val="0B87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убъектов РФ</a:t>
            </a:r>
            <a:endParaRPr kumimoji="0" lang="ru-RU" altLang="ru-RU" sz="1400" b="1" dirty="0">
              <a:solidFill>
                <a:srgbClr val="0B87D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defRPr/>
            </a:pPr>
            <a:endParaRPr kumimoji="0" lang="ru-RU" altLang="ru-RU" sz="1800" dirty="0">
              <a:solidFill>
                <a:srgbClr val="FFFFFF"/>
              </a:solidFill>
              <a:cs typeface="Times New Roman" panose="02020603050405020304" pitchFamily="18" charset="0"/>
            </a:endParaRPr>
          </a:p>
        </p:txBody>
      </p:sp>
      <p:sp>
        <p:nvSpPr>
          <p:cNvPr id="23" name="Скругленный прямоугольник 22"/>
          <p:cNvSpPr>
            <a:spLocks noChangeArrowheads="1"/>
          </p:cNvSpPr>
          <p:nvPr/>
        </p:nvSpPr>
        <p:spPr bwMode="auto">
          <a:xfrm>
            <a:off x="1187450" y="917575"/>
            <a:ext cx="6913563" cy="319088"/>
          </a:xfrm>
          <a:prstGeom prst="roundRect">
            <a:avLst>
              <a:gd name="adj" fmla="val 16667"/>
            </a:avLst>
          </a:prstGeom>
          <a:solidFill>
            <a:srgbClr val="F2F2F2"/>
          </a:solidFill>
          <a:ln>
            <a:noFill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endParaRPr kumimoji="0" lang="ru-RU" altLang="ru-RU" sz="1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defRPr/>
            </a:pPr>
            <a:r>
              <a:rPr lang="ru-RU" alt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ПОСТАНОВЛЕНИЕ ПРАВИТЕЛЬСТВА РФ </a:t>
            </a:r>
            <a:r>
              <a:rPr kumimoji="0" lang="ru-RU" alt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</a:t>
            </a:r>
            <a:r>
              <a:rPr kumimoji="0" lang="ru-RU" alt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 апреля 2011 г. № 294</a:t>
            </a:r>
            <a:endParaRPr kumimoji="0" lang="ru-RU" altLang="ru-RU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defRPr/>
            </a:pPr>
            <a:r>
              <a:rPr kumimoji="0" lang="ru-RU" altLang="ru-RU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4" name="Скругленный прямоугольник 23"/>
          <p:cNvSpPr>
            <a:spLocks noChangeArrowheads="1"/>
          </p:cNvSpPr>
          <p:nvPr/>
        </p:nvSpPr>
        <p:spPr bwMode="auto">
          <a:xfrm>
            <a:off x="1187450" y="3575050"/>
            <a:ext cx="6913563" cy="485775"/>
          </a:xfrm>
          <a:prstGeom prst="roundRect">
            <a:avLst>
              <a:gd name="adj" fmla="val 16667"/>
            </a:avLst>
          </a:prstGeom>
          <a:solidFill>
            <a:srgbClr val="F2F2F2"/>
          </a:solidFill>
          <a:ln>
            <a:noFill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в </a:t>
            </a:r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Налоговом Кодексе 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 </a:t>
            </a:r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01.01.2021</a:t>
            </a:r>
            <a:endParaRPr lang="ru-RU" alt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Скругленный прямоугольник 13"/>
          <p:cNvSpPr>
            <a:spLocks noChangeArrowheads="1"/>
          </p:cNvSpPr>
          <p:nvPr/>
        </p:nvSpPr>
        <p:spPr bwMode="auto">
          <a:xfrm>
            <a:off x="1115616" y="6129337"/>
            <a:ext cx="6913563" cy="485775"/>
          </a:xfrm>
          <a:prstGeom prst="roundRect">
            <a:avLst>
              <a:gd name="adj" fmla="val 16667"/>
            </a:avLst>
          </a:prstGeom>
          <a:solidFill>
            <a:srgbClr val="F2F2F2"/>
          </a:solidFill>
          <a:ln>
            <a:noFill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ВАЖНО</a:t>
            </a:r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Право выбора «переходить» или «нет» </a:t>
            </a:r>
            <a:r>
              <a:rPr lang="ru-RU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отсутствует</a:t>
            </a:r>
            <a:endParaRPr lang="ru-RU" sz="1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solidFill>
          <a:schemeClr val="bg1">
            <a:lumMod val="95000"/>
          </a:schemeClr>
        </a:solidFill>
        <a:ln>
          <a:noFill/>
        </a:ln>
      </a:spPr>
      <a:bodyPr wrap="square">
        <a:spAutoFit/>
      </a:bodyPr>
      <a:lstStyle>
        <a:defPPr indent="0" algn="ctr">
          <a:defRPr sz="2000" b="1" dirty="0" smtClean="0">
            <a:solidFill>
              <a:srgbClr val="002060"/>
            </a:solidFill>
            <a:latin typeface="Times New Roman" pitchFamily="18" charset="0"/>
            <a:cs typeface="Times New Roman" pitchFamily="18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33290</TotalTime>
  <Words>2682</Words>
  <Application>Microsoft Office PowerPoint</Application>
  <PresentationFormat>Экран (4:3)</PresentationFormat>
  <Paragraphs>310</Paragraphs>
  <Slides>35</Slides>
  <Notes>15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 </vt:lpstr>
      <vt:lpstr>Презентация PowerPoint</vt:lpstr>
      <vt:lpstr>  страхователю необходимо:  - обеспечить соблюдение работниками карантинного режима и режима изоляции, обязать сотрудников не покидать места пребывания (дом, квартира);  - направить в территориальное  отделение Фонда социального страхования Российской Федерации по месту регистрации страхователя электронный реестр сведений, необходимых для назначения и выплаты пособий в общеустановленном порядке. На основании направленного Работодателем электронного реестра уполномоченная медицинская организация формирует ЭЛН, а территориальное отделение Фонда осуществит выплату пособия.   проинформировать своих работников: - об ответственности за несоблюдение карантинного режима;   - о возможности оформления электронных листов нетрудоспособности в связи с карантином (код «03») без посещения медицинской организации;  - о возможности получения информации о сумме назначенного пособия и сведениях об электронном листке нетрудоспособности посредством Личного кабинета застрахованного лица, расположенного в сети «Интернет» по адресу: http://lk.fss.ru/recipient.    Для формирования реестра сведений и предоставления его в территориальное отделение Фонда  страхователь может использовать собственное доработанное программное обеспечение, операторов электронного документооборота, бесплатное программное обеспечение «АРМ подготовки расчетов», размещенное на сайте Фонда по адресу https://lk.fss.ru/eln.html.     </vt:lpstr>
      <vt:lpstr>ОТВЕТСТВЕННОСТЬ СТРАХОВАТЕЛЯ  В соответствии со статьей 15.1 Федерального закона от 29.12.2006 № 255-ФЗ «Об обязательном социальном страховании на случай временной нетрудоспособности и в связи с материнством» физические и юридические лица несут ответственность за достоверность сведений, содержащихся в документах, выдаваемых ими застрахованному лицу и необходимых для назначения, исчисления и выплаты пособий по временной нетрудоспособности, по беременности и родам, ежемесячного пособия по уходу за ребенком.   В случае, если представление недостоверных сведений повлекло за собой выплату излишних сумм пособий, виновные лица возмещают страховщику причиненный ущерб в порядке, установленном законодательством Российской Федерации.  </vt:lpstr>
      <vt:lpstr> ГЕОГРАФИЯ  ПРОЕКТА «ПРЯМЫЕ ВЫПЛАТЫ»</vt:lpstr>
      <vt:lpstr>Презентация PowerPoint</vt:lpstr>
      <vt:lpstr>Презентация PowerPoint</vt:lpstr>
      <vt:lpstr>Презентация PowerPoint</vt:lpstr>
      <vt:lpstr>Презентация PowerPoint</vt:lpstr>
      <vt:lpstr> Виды пособий:  - пособие по временной нетрудоспособности ;  - пособие по беременности и родам;  - единовременное пособие женщинам, вставшим на учет в медицинских организациях в ранние сроки беременности;  - единовременное пособие при рождении ребенка;  -  ежемесячное пособие по уходу за ребенком;  - социальное пособие на погребение.     </vt:lpstr>
      <vt:lpstr>  Лица, добровольно вступившие в правоотношения по обязательному социальному страхованию на случай временной нетрудоспособности и в связи с материнством, приобретают право на получение страхового обеспечения в 2021 году при условии уплаты ими не позднее 31.12.2020 страховых взносов в размере   4 221 руб. 24 коп. (минимальный размер оплаты труда на 01.01.2020 - 12130 руб. x тариф страхового взноса 2,9% x 12).   Обратите внимание, что с 25.07. 2020  вступил в силу приказ Министерства труда и социальной защиты Российской Федерации от 10 июня 2020 г. № 323н «О внесении изменений в приказ Министерства труда и социальной защиты Российской Федерации от 29.04. 2016  № 202н «О порядке регистрации и снятия с регистрационного учета в территориальных органах Фонда социального страхования Российской Федерации страхователей и лиц, приравненных к страхователям». При получении сведений из ЕГРИП о прекращении деятельности физического лица в качестве индивидуального предпринимателя правоотношения с ним по обязательному социальному страхованию на случай временной нетрудоспособности и в связи с материнством считаются прекратившимися с даты прекращения его деятельности в качестве индивидуального предпринимателя, указанной в сведениях из ЕГРИП.   </vt:lpstr>
      <vt:lpstr>         </vt:lpstr>
      <vt:lpstr>   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Бурлакова Анастасия Владимировна</dc:creator>
  <cp:lastModifiedBy>Новикова Елена Михайловна</cp:lastModifiedBy>
  <cp:revision>2980</cp:revision>
  <cp:lastPrinted>2020-11-25T09:54:05Z</cp:lastPrinted>
  <dcterms:created xsi:type="dcterms:W3CDTF">2017-06-21T00:52:40Z</dcterms:created>
  <dcterms:modified xsi:type="dcterms:W3CDTF">2020-11-27T11:09:26Z</dcterms:modified>
</cp:coreProperties>
</file>