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4" r:id="rId3"/>
    <p:sldId id="285" r:id="rId4"/>
    <p:sldId id="286" r:id="rId5"/>
    <p:sldId id="259" r:id="rId6"/>
    <p:sldId id="289" r:id="rId7"/>
    <p:sldId id="287" r:id="rId8"/>
    <p:sldId id="288" r:id="rId9"/>
    <p:sldId id="291" r:id="rId10"/>
    <p:sldId id="292" r:id="rId11"/>
    <p:sldId id="293" r:id="rId12"/>
    <p:sldId id="294" r:id="rId13"/>
    <p:sldId id="295" r:id="rId14"/>
    <p:sldId id="280" r:id="rId15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9"/>
    <a:srgbClr val="0025C9"/>
    <a:srgbClr val="043981"/>
    <a:srgbClr val="4472C4"/>
    <a:srgbClr val="F7936F"/>
    <a:srgbClr val="2860D1"/>
    <a:srgbClr val="0043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3E3FF-4C5C-4741-8E8F-E6C9BE1E3B9E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72273-F277-4296-AFA8-EC4DDFA03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2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2C2DA9-07DE-4923-B631-00376010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26169E2-DBA0-41B9-86F6-D0E24EEA6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CA99C5-8AEF-42E7-92C9-FD579E99E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4F1405-0284-4D5E-8EAE-9CB38A999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F9ACBD-12E9-4B2A-86E3-DAE58AADB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97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831213-205E-4B2B-ABD2-1E5BA5A7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46841C9-802B-4A26-8884-36CDE341E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0D8113-F650-4530-B333-DED2177F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9AC8B5-AF40-4BA4-84B3-1A2C04539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0D8B35-21C7-4005-929B-4D6F45469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6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6D57FF2-F676-491D-9DB4-6670F51ED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B36DB8C-49CD-474E-95AE-CBF174B6B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C36FF1-F015-4F83-A4E9-F98333D09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7AEEDA-B32E-47D3-B9BF-97503C658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2196DA-CFF3-4366-86AB-D8555693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80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98377D-B95A-47F9-93A1-2B40AD8A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3168DD-67EC-4414-B3D0-7DB9D7A5F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9FE934-CB9D-4ACF-B478-F9CB4732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FB9888-57A1-40E0-AE9D-1D233A3DD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485DCC-04F2-4C68-86D2-F7890E31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349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4831E6-E344-42D6-9A34-7CC0E19AA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754540-4248-40F8-9ACB-B169404BD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79C4EB-5D03-47FD-9FF5-D51DE2FEA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E71705-5D9F-452E-8386-92CD1E98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CE84C5-748D-4EAC-B619-51D15FC5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04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D36413-32D6-4E15-A0F6-095DC9E0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306F134-B11E-4F88-AFE7-83AFCA8C69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7EC9EA-A881-4C6C-B2FB-3D6B93119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F8336A-0FB7-42A3-8F49-420276E42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B9173DA-C3D7-48CA-A6C7-428C4A95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430892-A8AD-47EB-8DB6-F816AA13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23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65F301-EBDE-4126-B1C6-AF9CFAB97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D028FF-0E17-45E2-BA1B-5C4AFD911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4552259-5307-4776-B5A0-8BE771DA1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C87B328-7812-4D01-922A-695649B6C3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8BF455A-B237-419A-B4AC-504891BCC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F2FDC19-58D9-4EE6-93B0-A84AED6C5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5987CE2-48F0-4A71-BB44-18152D0E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D7F5B54-9617-4FC2-8E44-CAEA27C2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48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AD9050-1583-4584-A929-830F8CBA3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77EC9A0-44DB-485C-8307-6ED557C4A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5953BA2-6373-4E29-9E9C-EDE95706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6ED8764-F702-4FB3-8DA6-B9FADDC9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3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CC60772-9A50-448E-AC96-8FEF5CDDC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EA74FAD-AB60-4A36-8784-89918BD4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1DB3235-15A3-422E-946A-6C55FCCF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7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837700-13CC-41E9-A0C2-874B7B84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305E02-52AC-49F8-8782-76CC031BD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BD80FC-271D-414E-B3BD-19B188CBE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A462FA-C2DF-40C7-94F1-292605DC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D9B6D5A-9FB5-4EF9-956D-E489A1B5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5B56ED-446A-4D98-AB8B-BCF9CE14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75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C87911-AC0A-4B63-8073-86C40CA2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6BDC6A8-D8FA-4CBD-9DC2-F040B0BA83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25A6317-0108-474C-AA91-777CD4943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47DB27-CCAC-41D9-8411-35252B2D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A7F1DC-DFBA-4694-81A0-E0768B46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9C0EDE0-A43A-4552-B596-013D359B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4B61BD-F295-4B56-8A0B-FEE1E7658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C5465E8-3161-4D99-A8F0-0CB40C959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D8D2AE-E90F-45ED-8E95-EDEAF8735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ADCD3-ABAF-407F-A449-7D605D49F1D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BDCBAC-1196-4554-B901-0DD109EBA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BA3DC3-06FB-41A8-BC87-ADEDA1621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564C0-D407-401D-965D-2B66E2B32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35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8B24D2-B695-4C8C-9AAD-803318F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C0FF33-696B-4105-BD29-38C7C45427AF}"/>
              </a:ext>
            </a:extLst>
          </p:cNvPr>
          <p:cNvSpPr txBox="1"/>
          <p:nvPr/>
        </p:nvSpPr>
        <p:spPr>
          <a:xfrm>
            <a:off x="910792" y="1993036"/>
            <a:ext cx="8534401" cy="175432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Продукты и услуги</a:t>
            </a:r>
            <a:endParaRPr lang="en-US" sz="36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ru-RU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для малого и среднего бизнеса.</a:t>
            </a:r>
          </a:p>
          <a:p>
            <a:pPr lvl="0"/>
            <a:r>
              <a:rPr lang="ru-RU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Практика Новикомбанка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40009E-F490-4CC6-927B-B6DB1BF5BADD}"/>
              </a:ext>
            </a:extLst>
          </p:cNvPr>
          <p:cNvSpPr txBox="1"/>
          <p:nvPr/>
        </p:nvSpPr>
        <p:spPr>
          <a:xfrm>
            <a:off x="910792" y="5741129"/>
            <a:ext cx="8534401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Семинар на площадках ЮУТПП и Мой Бизнес</a:t>
            </a:r>
          </a:p>
          <a:p>
            <a:pPr lvl="0"/>
            <a:r>
              <a:rPr lang="ru-RU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Челябинск, май 2023</a:t>
            </a:r>
          </a:p>
        </p:txBody>
      </p:sp>
    </p:spTree>
    <p:extLst>
      <p:ext uri="{BB962C8B-B14F-4D97-AF65-F5344CB8AC3E}">
        <p14:creationId xmlns:p14="http://schemas.microsoft.com/office/powerpoint/2010/main" val="1172878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885086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Реализация проектов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BA55FC-0270-46FC-AC57-3DFFEE0BD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800" y="345232"/>
            <a:ext cx="1156068" cy="6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00BC4D-7171-434B-860D-751F22E6545D}"/>
              </a:ext>
            </a:extLst>
          </p:cNvPr>
          <p:cNvSpPr txBox="1"/>
          <p:nvPr/>
        </p:nvSpPr>
        <p:spPr>
          <a:xfrm>
            <a:off x="910792" y="1023458"/>
            <a:ext cx="9277004" cy="6617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Депозит «Гибкий».</a:t>
            </a:r>
          </a:p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возможностью пополнения/частичного снятия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3A14B8-507A-4F89-A6E4-127A596F9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127"/>
            <a:ext cx="12192000" cy="1117600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7602F1A0-FD76-4669-8F70-AA241EC7A238}"/>
              </a:ext>
            </a:extLst>
          </p:cNvPr>
          <p:cNvSpPr txBox="1">
            <a:spLocks/>
          </p:cNvSpPr>
          <p:nvPr/>
        </p:nvSpPr>
        <p:spPr>
          <a:xfrm>
            <a:off x="910792" y="3875947"/>
            <a:ext cx="10903618" cy="81464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5C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Гибкие условия пополнения/частичного снятия.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5C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Начисление процентов по желанию клиента (ежемесячно, ежеквартально, в конце срока).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5C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Индивидуальное согласование минимальной суммы депозита.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ru-RU" b="1" dirty="0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C2ACAA89-669E-472A-80EB-93BA95A79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246216"/>
              </p:ext>
            </p:extLst>
          </p:nvPr>
        </p:nvGraphicFramePr>
        <p:xfrm>
          <a:off x="910792" y="1836079"/>
          <a:ext cx="10753076" cy="163962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88270">
                  <a:extLst>
                    <a:ext uri="{9D8B030D-6E8A-4147-A177-3AD203B41FA5}">
                      <a16:colId xmlns:a16="http://schemas.microsoft.com/office/drawing/2014/main" xmlns="" val="2399704559"/>
                    </a:ext>
                  </a:extLst>
                </a:gridCol>
                <a:gridCol w="8064806">
                  <a:extLst>
                    <a:ext uri="{9D8B030D-6E8A-4147-A177-3AD203B41FA5}">
                      <a16:colId xmlns:a16="http://schemas.microsoft.com/office/drawing/2014/main" xmlns="" val="1340875816"/>
                    </a:ext>
                  </a:extLst>
                </a:gridCol>
              </a:tblGrid>
              <a:tr h="226463">
                <a:tc gridSpan="2"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Продукт: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Депозит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для юр. лиц</a:t>
                      </a:r>
                      <a:endParaRPr lang="ru-RU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6827560"/>
                  </a:ext>
                </a:extLst>
              </a:tr>
              <a:tr h="242329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Открытие</a:t>
                      </a:r>
                    </a:p>
                  </a:txBody>
                  <a:tcPr marL="45720" marR="45720" anchor="ctr">
                    <a:lnL>
                      <a:noFill/>
                    </a:lnL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Бесплатно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4513167"/>
                  </a:ext>
                </a:extLst>
              </a:tr>
              <a:tr h="242329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Обслуживание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0702482"/>
                  </a:ext>
                </a:extLst>
              </a:tr>
              <a:tr h="328987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Минимальная сумма 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От 500 000 рублей.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2815897"/>
                  </a:ext>
                </a:extLst>
              </a:tr>
              <a:tr h="242329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Валюта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Рубли, китайский юань, доллары, евро*.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36175"/>
                  </a:ext>
                </a:extLst>
              </a:tr>
              <a:tr h="242329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Процентная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ставка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9%*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13473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BB52F9-F524-448B-A6D6-64C868F82136}"/>
              </a:ext>
            </a:extLst>
          </p:cNvPr>
          <p:cNvSpPr txBox="1"/>
          <p:nvPr/>
        </p:nvSpPr>
        <p:spPr>
          <a:xfrm>
            <a:off x="910792" y="5160683"/>
            <a:ext cx="4779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Verdana" panose="020B0604030504040204" pitchFamily="34" charset="0"/>
                <a:ea typeface="Verdana" panose="020B0604030504040204" pitchFamily="34" charset="0"/>
              </a:rPr>
              <a:t>*Условия по ставкам определяются: видом валюты, сроком размещения. </a:t>
            </a:r>
          </a:p>
        </p:txBody>
      </p:sp>
      <p:sp>
        <p:nvSpPr>
          <p:cNvPr id="14" name="Номер слайда 1">
            <a:extLst>
              <a:ext uri="{FF2B5EF4-FFF2-40B4-BE49-F238E27FC236}">
                <a16:creationId xmlns:a16="http://schemas.microsoft.com/office/drawing/2014/main" xmlns="" id="{8F678180-6732-45D3-BDF0-5A695A146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527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8D74F612-8FD9-4A03-9033-9734A08F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545698"/>
              </p:ext>
            </p:extLst>
          </p:nvPr>
        </p:nvGraphicFramePr>
        <p:xfrm>
          <a:off x="910792" y="1606803"/>
          <a:ext cx="10753076" cy="378914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376538">
                  <a:extLst>
                    <a:ext uri="{9D8B030D-6E8A-4147-A177-3AD203B41FA5}">
                      <a16:colId xmlns:a16="http://schemas.microsoft.com/office/drawing/2014/main" xmlns="" val="2399704559"/>
                    </a:ext>
                  </a:extLst>
                </a:gridCol>
                <a:gridCol w="5376538">
                  <a:extLst>
                    <a:ext uri="{9D8B030D-6E8A-4147-A177-3AD203B41FA5}">
                      <a16:colId xmlns:a16="http://schemas.microsoft.com/office/drawing/2014/main" xmlns="" val="5913822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Параметр продукта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Условие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6827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Сумма гарантии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0 000 000 руб.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4513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Срок гарантии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1125 дней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0702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Стоимость гарантии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от 2% годовых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2815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Срок рассмотрения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 рабочий день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36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Вид гарантии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 обеспечение заявки, на исполнение договора, на возврат аванса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1347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Закон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44-ФЗ, 223-ФЗ, 275-ФЗ, а также ЕПОЗ*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0345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Регион выполнения контракта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вся территория РФ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4807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Форма гарантии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по форме банка или бенефициара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0018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Способ оформления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Удаленно через собственную платформу, без посещения офиса Банка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110624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Требования к принципалу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1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914568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Находится в реестре МСП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Срок регистрации – не менее 12 месяцев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Положительный финансовый результат по итогам последнего завершенного календарного года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Отсутствие отрицательной кредитной истории за последние 180 дней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5482276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Требования к контракту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9456922"/>
                  </a:ext>
                </a:extLst>
              </a:tr>
              <a:tr h="180000">
                <a:tc gridSpan="2"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Падение цены контракта от НМЦ – не более 50%. Контракт НЕ заключается с ОКПД 46.34, 46.35, 92, 24.41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100" b="0" dirty="0">
                        <a:solidFill>
                          <a:srgbClr val="0043C9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376829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00588F4-2AB3-4D3B-BDF6-A202EFBFAD71}"/>
              </a:ext>
            </a:extLst>
          </p:cNvPr>
          <p:cNvSpPr txBox="1"/>
          <p:nvPr/>
        </p:nvSpPr>
        <p:spPr>
          <a:xfrm>
            <a:off x="910792" y="5444642"/>
            <a:ext cx="10708194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* Коммерческие контракты с Государственными корпорациями, заключенными в рамках единых положений о закупках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BA55FC-0270-46FC-AC57-3DFFEE0BD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800" y="345232"/>
            <a:ext cx="1156068" cy="6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00BC4D-7171-434B-860D-751F22E6545D}"/>
              </a:ext>
            </a:extLst>
          </p:cNvPr>
          <p:cNvSpPr txBox="1"/>
          <p:nvPr/>
        </p:nvSpPr>
        <p:spPr>
          <a:xfrm>
            <a:off x="910792" y="1023458"/>
            <a:ext cx="9277004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Продукт «Экспресс-гарантия»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3A14B8-507A-4F89-A6E4-127A596F9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127"/>
            <a:ext cx="12192000" cy="1117600"/>
          </a:xfrm>
          <a:prstGeom prst="rect">
            <a:avLst/>
          </a:prstGeom>
        </p:spPr>
      </p:pic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xmlns="" id="{A42F6596-F9EA-4B26-9594-AB5ECF2C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109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38AF3EAF-1A4F-458A-BA86-1AF5A5E5D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584553"/>
              </p:ext>
            </p:extLst>
          </p:nvPr>
        </p:nvGraphicFramePr>
        <p:xfrm>
          <a:off x="910792" y="1606804"/>
          <a:ext cx="10753075" cy="397837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961899">
                  <a:extLst>
                    <a:ext uri="{9D8B030D-6E8A-4147-A177-3AD203B41FA5}">
                      <a16:colId xmlns:a16="http://schemas.microsoft.com/office/drawing/2014/main" xmlns="" val="2399704559"/>
                    </a:ext>
                  </a:extLst>
                </a:gridCol>
                <a:gridCol w="1257582">
                  <a:extLst>
                    <a:ext uri="{9D8B030D-6E8A-4147-A177-3AD203B41FA5}">
                      <a16:colId xmlns:a16="http://schemas.microsoft.com/office/drawing/2014/main" xmlns="" val="4062856963"/>
                    </a:ext>
                  </a:extLst>
                </a:gridCol>
                <a:gridCol w="2654896">
                  <a:extLst>
                    <a:ext uri="{9D8B030D-6E8A-4147-A177-3AD203B41FA5}">
                      <a16:colId xmlns:a16="http://schemas.microsoft.com/office/drawing/2014/main" xmlns="" val="2781849404"/>
                    </a:ext>
                  </a:extLst>
                </a:gridCol>
                <a:gridCol w="1207678">
                  <a:extLst>
                    <a:ext uri="{9D8B030D-6E8A-4147-A177-3AD203B41FA5}">
                      <a16:colId xmlns:a16="http://schemas.microsoft.com/office/drawing/2014/main" xmlns="" val="591382291"/>
                    </a:ext>
                  </a:extLst>
                </a:gridCol>
                <a:gridCol w="2879186">
                  <a:extLst>
                    <a:ext uri="{9D8B030D-6E8A-4147-A177-3AD203B41FA5}">
                      <a16:colId xmlns:a16="http://schemas.microsoft.com/office/drawing/2014/main" xmlns="" val="3139280499"/>
                    </a:ext>
                  </a:extLst>
                </a:gridCol>
                <a:gridCol w="1791834">
                  <a:extLst>
                    <a:ext uri="{9D8B030D-6E8A-4147-A177-3AD203B41FA5}">
                      <a16:colId xmlns:a16="http://schemas.microsoft.com/office/drawing/2014/main" xmlns="" val="3402829654"/>
                    </a:ext>
                  </a:extLst>
                </a:gridCol>
              </a:tblGrid>
              <a:tr h="341892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Продукт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Максимальная сумма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Цель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Срок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Обеспечение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Особенности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6827560"/>
                  </a:ext>
                </a:extLst>
              </a:tr>
              <a:tr h="1112025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Кредит на исполнение контракта без залога</a:t>
                      </a:r>
                    </a:p>
                  </a:txBody>
                  <a:tcPr marL="45720" marR="45720" anchor="ctr">
                    <a:lnL>
                      <a:noFill/>
                    </a:lnL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30 000 000 руб.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На исполнение контракта заключенного (заключаемого) в рамках 223-ФЗ, 44-ФЗ, 275-ФЗ, или на исполнение контракта заключенного (заключаемого) с: 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ГК РОСТЕХ, юридическими лицами, входящими в группу ГК РОСТЕХ (контролируемые прямо либо косвенно ГК РОСТЕХ); 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Министерством Обороны РФ (организациями, контролируемыми прямо либо косвенно Министерством Обороны РФ); 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ПАО «АВТОВАЗ»; 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Юридическими лицами с государственным участием в уставном капитале 20 и более процентов (контролируемые прямо либо косвенно Государством РФ).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36 месяцев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Залоговое обеспечение не требуется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Поручительство:  действующие участники/акционеры Общества. 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Упрощённая процедура рассмотрения;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Укороченный перечень документов;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Возможность получить финансирование               в объеме до 80% от суммы заключенного контракта;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Льготная % ставка,  в рамках программы ПСК.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4513167"/>
                  </a:ext>
                </a:extLst>
              </a:tr>
              <a:tr h="2470113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Кредит на исполнение контракта 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 залогом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60 000 000 руб.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Поручительство:  действующие участники / акционеры Общества.</a:t>
                      </a: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Обеспечение: Независимые гарантии и поручительства АО "Корпорация "МСП", и/или поручительства образованных субъектами Российской Федерации фондов поддержки предпринимательства и фондов содействия кредитованию субъектов малого и среднего предпринимательства, и/или автотранспорт, и/или оборудование, и/или недвижимость, и/или вексель Банка, и/или гарантийный депозит - совокупной залоговой стоимостью не ниже 30% от суммы кредита.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161148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BA55FC-0270-46FC-AC57-3DFFEE0BD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800" y="345232"/>
            <a:ext cx="1156068" cy="6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00BC4D-7171-434B-860D-751F22E6545D}"/>
              </a:ext>
            </a:extLst>
          </p:cNvPr>
          <p:cNvSpPr txBox="1"/>
          <p:nvPr/>
        </p:nvSpPr>
        <p:spPr>
          <a:xfrm>
            <a:off x="910792" y="1023458"/>
            <a:ext cx="9277004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Продукт «МСБ: Кредит на исполнение контракта»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3A14B8-507A-4F89-A6E4-127A596F9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127"/>
            <a:ext cx="12192000" cy="1117600"/>
          </a:xfrm>
          <a:prstGeom prst="rect">
            <a:avLst/>
          </a:prstGeom>
        </p:spPr>
      </p:pic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xmlns="" id="{9251EB6D-9C20-460D-AF81-65D664F9B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115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795A459D-8563-4F0A-853D-8E3821DD2B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366573"/>
              </p:ext>
            </p:extLst>
          </p:nvPr>
        </p:nvGraphicFramePr>
        <p:xfrm>
          <a:off x="910792" y="1606803"/>
          <a:ext cx="10753075" cy="149542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150615">
                  <a:extLst>
                    <a:ext uri="{9D8B030D-6E8A-4147-A177-3AD203B41FA5}">
                      <a16:colId xmlns:a16="http://schemas.microsoft.com/office/drawing/2014/main" xmlns="" val="2399704559"/>
                    </a:ext>
                  </a:extLst>
                </a:gridCol>
                <a:gridCol w="2150615">
                  <a:extLst>
                    <a:ext uri="{9D8B030D-6E8A-4147-A177-3AD203B41FA5}">
                      <a16:colId xmlns:a16="http://schemas.microsoft.com/office/drawing/2014/main" xmlns="" val="1340875816"/>
                    </a:ext>
                  </a:extLst>
                </a:gridCol>
                <a:gridCol w="2150615">
                  <a:extLst>
                    <a:ext uri="{9D8B030D-6E8A-4147-A177-3AD203B41FA5}">
                      <a16:colId xmlns:a16="http://schemas.microsoft.com/office/drawing/2014/main" xmlns="" val="248351041"/>
                    </a:ext>
                  </a:extLst>
                </a:gridCol>
                <a:gridCol w="2150615">
                  <a:extLst>
                    <a:ext uri="{9D8B030D-6E8A-4147-A177-3AD203B41FA5}">
                      <a16:colId xmlns:a16="http://schemas.microsoft.com/office/drawing/2014/main" xmlns="" val="591382291"/>
                    </a:ext>
                  </a:extLst>
                </a:gridCol>
                <a:gridCol w="2150615">
                  <a:extLst>
                    <a:ext uri="{9D8B030D-6E8A-4147-A177-3AD203B41FA5}">
                      <a16:colId xmlns:a16="http://schemas.microsoft.com/office/drawing/2014/main" xmlns="" val="3002569218"/>
                    </a:ext>
                  </a:extLst>
                </a:gridCol>
              </a:tblGrid>
              <a:tr h="249238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Услуга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Пакет «Доступный»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Пакет «Выгодный»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Пакет «Премиум»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Пакет «Премиум +»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6827560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Подключение</a:t>
                      </a:r>
                    </a:p>
                  </a:txBody>
                  <a:tcPr marL="45720" marR="45720" anchor="ctr">
                    <a:lnL>
                      <a:noFill/>
                    </a:lnL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Бесплатно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4513167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Обслуживание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0702482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Платежи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 платежей 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 платежей 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платежей 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 платежей 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2815897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Дистанционное подключение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Бесплатно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36175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Абонентская плата в месяц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500 руб.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1 000 руб.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1 500 руб.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4 050 руб.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1347303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70FA8C00-B113-4348-ABF3-F9446BD90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792" y="3645390"/>
            <a:ext cx="10753074" cy="154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Пакетные программы по бесплатному открытию и ведению расчетного счета.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При подключении Пакетных программ – </a:t>
            </a:r>
            <a:r>
              <a:rPr kumimoji="0" lang="ru-RU" altLang="ru-RU" sz="1050" b="1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БЕСПЛАТНОЕ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открытие и ведение </a:t>
            </a:r>
            <a:r>
              <a:rPr kumimoji="0" lang="ru-RU" altLang="ru-RU" sz="1050" b="1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специального банковского счета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участника закупки по 44-ФЗ и 223-ФЗ.</a:t>
            </a:r>
          </a:p>
          <a:p>
            <a:pPr indent="0"/>
            <a:endParaRPr lang="ru-RU" sz="105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0"/>
            <a:r>
              <a:rPr lang="ru-RU" sz="105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Банк предлагает для юридических лиц - субъектов МСП новый вид продукта по начислению процентов на неснижаемый остаток на расчетных счетах - "НСО с фиксированной ставкой".</a:t>
            </a:r>
            <a:br>
              <a:rPr lang="ru-RU" sz="105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105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0"/>
            <a:r>
              <a:rPr lang="ru-RU" sz="105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Продукт предоставляет возможность субъектам МСП размещать свободные денежные средства на расчетных счетах в режиме онлайн, через систему "Клиент-банк", в сумме </a:t>
            </a:r>
            <a:r>
              <a:rPr lang="ru-RU" sz="105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 100 млн рублей </a:t>
            </a:r>
            <a:r>
              <a:rPr lang="ru-RU" sz="105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 выгодных условиях. Ставка по продукту устанавливается автоматически и зависит от суммы и срока размещения, максимальный </a:t>
            </a:r>
            <a:r>
              <a:rPr lang="ru-RU" sz="105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срок размещения - 90 дней</a:t>
            </a:r>
            <a:r>
              <a:rPr lang="ru-RU" sz="105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1050" b="0" i="0" u="none" strike="noStrike" cap="none" normalizeH="0" baseline="0" dirty="0">
              <a:ln>
                <a:noFill/>
              </a:ln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BA55FC-0270-46FC-AC57-3DFFEE0BD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800" y="345232"/>
            <a:ext cx="1156068" cy="6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00BC4D-7171-434B-860D-751F22E6545D}"/>
              </a:ext>
            </a:extLst>
          </p:cNvPr>
          <p:cNvSpPr txBox="1"/>
          <p:nvPr/>
        </p:nvSpPr>
        <p:spPr>
          <a:xfrm>
            <a:off x="910792" y="1023458"/>
            <a:ext cx="9277004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Пакетные программы РКО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3A14B8-507A-4F89-A6E4-127A596F9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127"/>
            <a:ext cx="12192000" cy="1117600"/>
          </a:xfrm>
          <a:prstGeom prst="rect">
            <a:avLst/>
          </a:prstGeom>
        </p:spPr>
      </p:pic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xmlns="" id="{42BC4580-08F2-44EE-A60F-DEB893FB2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620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8B24D2-B695-4C8C-9AAD-803318F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765F6F-A6FC-4247-89C6-3573FEC36F42}"/>
              </a:ext>
            </a:extLst>
          </p:cNvPr>
          <p:cNvSpPr txBox="1"/>
          <p:nvPr/>
        </p:nvSpPr>
        <p:spPr>
          <a:xfrm>
            <a:off x="809192" y="2476441"/>
            <a:ext cx="5595443" cy="430887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lvl="0"/>
            <a:r>
              <a:rPr lang="ru-RU" sz="2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Кудрякова Ирина Александровна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1AF753-88DA-440A-BF54-6B4F8B079D7C}"/>
              </a:ext>
            </a:extLst>
          </p:cNvPr>
          <p:cNvSpPr txBox="1"/>
          <p:nvPr/>
        </p:nvSpPr>
        <p:spPr>
          <a:xfrm>
            <a:off x="809192" y="3429000"/>
            <a:ext cx="5236370" cy="2800767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lvl="0"/>
            <a:r>
              <a:rPr lang="en-US" sz="2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kydryakova@chlb.novikom.ru</a:t>
            </a:r>
          </a:p>
          <a:p>
            <a:pPr lvl="0"/>
            <a:r>
              <a:rPr lang="ru-RU" sz="2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+7 (912) 310-27-28</a:t>
            </a:r>
          </a:p>
          <a:p>
            <a:pPr lvl="0"/>
            <a:endParaRPr lang="ru-RU" sz="2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ru-RU" sz="2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АО АКБ «НОВИКОМБАНК»</a:t>
            </a:r>
          </a:p>
          <a:p>
            <a:pPr lvl="0"/>
            <a:r>
              <a:rPr lang="ru-RU" sz="2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454091 Челябинск, пр. Ленина 48 </a:t>
            </a:r>
          </a:p>
          <a:p>
            <a:pPr lvl="0"/>
            <a:r>
              <a:rPr lang="ru-RU" sz="2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+7 (351) 217 -51-21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novikom.ru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AC999C4-52B2-4D90-A4D9-A8BC43853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143" y="806450"/>
            <a:ext cx="1759000" cy="103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2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2003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Приоритеты Банка в 2023 году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DF093E1-48C2-4CD0-AFE2-4A2FCA68EFFB}"/>
              </a:ext>
            </a:extLst>
          </p:cNvPr>
          <p:cNvSpPr txBox="1"/>
          <p:nvPr/>
        </p:nvSpPr>
        <p:spPr>
          <a:xfrm>
            <a:off x="910793" y="2476441"/>
            <a:ext cx="6185332" cy="30315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Содействие обеспечению технологического прорыва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Целевая поддержка проектов в отраслях, определенных Правительством в качестве приоритетных направлений технологического развития до 2030 года, и проектов структурной трансформации экономики страны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Укрепление статуса опорного банка промышленности и ГК «Ростех» в новых условиях с новыми задачами, поставленными перед отраслью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Развитие и поддержка кадрового потенциала промышленности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499F56E-2C9A-4133-838B-EBA09EAF6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xmlns="" id="{F417224E-D7D4-4C13-AA6E-A0CC95B2D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68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История успеха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1DE3A8D5-4D89-4867-90D1-5867642A9D80}"/>
              </a:ext>
            </a:extLst>
          </p:cNvPr>
          <p:cNvSpPr/>
          <p:nvPr/>
        </p:nvSpPr>
        <p:spPr>
          <a:xfrm>
            <a:off x="910792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xmlns="" id="{93CAE12E-474F-49B1-AAF5-889D0AEF3E4D}"/>
              </a:ext>
            </a:extLst>
          </p:cNvPr>
          <p:cNvCxnSpPr>
            <a:cxnSpLocks/>
            <a:stCxn id="2" idx="0"/>
          </p:cNvCxnSpPr>
          <p:nvPr/>
        </p:nvCxnSpPr>
        <p:spPr>
          <a:xfrm rot="16200000" flipV="1">
            <a:off x="961388" y="3401274"/>
            <a:ext cx="253184" cy="365625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A846925-D554-4D20-962D-1150571BA7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E6523170-7259-44CB-97CC-27A2EC0D07ED}"/>
              </a:ext>
            </a:extLst>
          </p:cNvPr>
          <p:cNvSpPr/>
          <p:nvPr/>
        </p:nvSpPr>
        <p:spPr>
          <a:xfrm>
            <a:off x="2025527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160FDD3F-6D72-4D52-998A-DBD55F09B901}"/>
              </a:ext>
            </a:extLst>
          </p:cNvPr>
          <p:cNvSpPr/>
          <p:nvPr/>
        </p:nvSpPr>
        <p:spPr>
          <a:xfrm>
            <a:off x="3140262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C46E833C-0CE1-4A02-854F-FA4948EA72BF}"/>
              </a:ext>
            </a:extLst>
          </p:cNvPr>
          <p:cNvSpPr/>
          <p:nvPr/>
        </p:nvSpPr>
        <p:spPr>
          <a:xfrm>
            <a:off x="4254997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AB26F31B-D526-444D-B1ED-90B105404C69}"/>
              </a:ext>
            </a:extLst>
          </p:cNvPr>
          <p:cNvSpPr/>
          <p:nvPr/>
        </p:nvSpPr>
        <p:spPr>
          <a:xfrm>
            <a:off x="5369732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775BDD74-B024-4975-9EE1-1DCC83CB1553}"/>
              </a:ext>
            </a:extLst>
          </p:cNvPr>
          <p:cNvSpPr/>
          <p:nvPr/>
        </p:nvSpPr>
        <p:spPr>
          <a:xfrm>
            <a:off x="6484467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F2591946-515A-4CDE-AAD8-6D7190CB8FF7}"/>
              </a:ext>
            </a:extLst>
          </p:cNvPr>
          <p:cNvSpPr/>
          <p:nvPr/>
        </p:nvSpPr>
        <p:spPr>
          <a:xfrm>
            <a:off x="7599202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8C4B22B1-7A83-4B4D-BADF-2255C5B11AB9}"/>
              </a:ext>
            </a:extLst>
          </p:cNvPr>
          <p:cNvSpPr/>
          <p:nvPr/>
        </p:nvSpPr>
        <p:spPr>
          <a:xfrm>
            <a:off x="8713937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204528A8-04FA-4DB1-B121-0D8B9C44073C}"/>
              </a:ext>
            </a:extLst>
          </p:cNvPr>
          <p:cNvSpPr/>
          <p:nvPr/>
        </p:nvSpPr>
        <p:spPr>
          <a:xfrm>
            <a:off x="9828672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4CD255E2-2A5B-41CA-8E0F-B54D5B79F41A}"/>
              </a:ext>
            </a:extLst>
          </p:cNvPr>
          <p:cNvSpPr/>
          <p:nvPr/>
        </p:nvSpPr>
        <p:spPr>
          <a:xfrm>
            <a:off x="10943404" y="371067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ebdings" panose="05030102010509060703" pitchFamily="18" charset="2"/>
              </a:rPr>
              <a:t>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52182F5-7890-46F6-967C-A24F63B550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29" y="3853029"/>
            <a:ext cx="432000" cy="432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11B0EB23-33CE-4108-BD59-299658BA8C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857" y="3853028"/>
            <a:ext cx="467125" cy="46712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5BE00778-2C7A-4AE0-BF07-4EF93CFD7A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706" y="3843438"/>
            <a:ext cx="467125" cy="46712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D317C1EF-C237-41F1-A8A1-AC324E68CE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20" y="3832008"/>
            <a:ext cx="467125" cy="4671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90464440-49B3-4CB2-9FE7-742A08660D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600" y="3837472"/>
            <a:ext cx="467125" cy="4671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57500CD8-E3AF-4824-86C3-F331586F19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04" y="3815019"/>
            <a:ext cx="467125" cy="46712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DD94C2A9-066E-480F-B89E-263CF97900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39" y="3815019"/>
            <a:ext cx="467125" cy="46712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66F5E24A-3216-435D-8DA4-D7DA39FF4D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951" y="3810985"/>
            <a:ext cx="467125" cy="467125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CBCDFE93-8614-456E-92B0-84FD1DD6344A}"/>
              </a:ext>
            </a:extLst>
          </p:cNvPr>
          <p:cNvCxnSpPr>
            <a:stCxn id="2" idx="6"/>
            <a:endCxn id="13" idx="2"/>
          </p:cNvCxnSpPr>
          <p:nvPr/>
        </p:nvCxnSpPr>
        <p:spPr>
          <a:xfrm>
            <a:off x="1630792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DA339C15-6DDE-42D8-BBBE-8E2B79ED8016}"/>
              </a:ext>
            </a:extLst>
          </p:cNvPr>
          <p:cNvCxnSpPr/>
          <p:nvPr/>
        </p:nvCxnSpPr>
        <p:spPr>
          <a:xfrm>
            <a:off x="2745527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xmlns="" id="{BFD66D47-473C-49FA-8E79-7E9C54DB3750}"/>
              </a:ext>
            </a:extLst>
          </p:cNvPr>
          <p:cNvCxnSpPr/>
          <p:nvPr/>
        </p:nvCxnSpPr>
        <p:spPr>
          <a:xfrm>
            <a:off x="3860262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6EECD0EF-2864-49F8-BF04-7B2B2B599423}"/>
              </a:ext>
            </a:extLst>
          </p:cNvPr>
          <p:cNvCxnSpPr/>
          <p:nvPr/>
        </p:nvCxnSpPr>
        <p:spPr>
          <a:xfrm>
            <a:off x="4980624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xmlns="" id="{A9669B64-9AEB-45AD-AE73-D5FE04F20E52}"/>
              </a:ext>
            </a:extLst>
          </p:cNvPr>
          <p:cNvCxnSpPr/>
          <p:nvPr/>
        </p:nvCxnSpPr>
        <p:spPr>
          <a:xfrm>
            <a:off x="6089732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AACAB798-C0D4-410C-A914-69CB9B812BC2}"/>
              </a:ext>
            </a:extLst>
          </p:cNvPr>
          <p:cNvCxnSpPr/>
          <p:nvPr/>
        </p:nvCxnSpPr>
        <p:spPr>
          <a:xfrm>
            <a:off x="7204467" y="4059605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xmlns="" id="{49A12B66-D09C-48D8-8AA5-CDD005FAA950}"/>
              </a:ext>
            </a:extLst>
          </p:cNvPr>
          <p:cNvCxnSpPr/>
          <p:nvPr/>
        </p:nvCxnSpPr>
        <p:spPr>
          <a:xfrm>
            <a:off x="8319202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2F833682-6842-4240-A064-7459620B214E}"/>
              </a:ext>
            </a:extLst>
          </p:cNvPr>
          <p:cNvCxnSpPr/>
          <p:nvPr/>
        </p:nvCxnSpPr>
        <p:spPr>
          <a:xfrm>
            <a:off x="9433937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xmlns="" id="{0CA94A2B-A0AA-4130-8A49-235B927397A4}"/>
              </a:ext>
            </a:extLst>
          </p:cNvPr>
          <p:cNvCxnSpPr/>
          <p:nvPr/>
        </p:nvCxnSpPr>
        <p:spPr>
          <a:xfrm>
            <a:off x="10548672" y="4070679"/>
            <a:ext cx="394735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5C9D24C-D36A-49A2-A6B9-57A0AE8E7DB4}"/>
              </a:ext>
            </a:extLst>
          </p:cNvPr>
          <p:cNvSpPr txBox="1"/>
          <p:nvPr/>
        </p:nvSpPr>
        <p:spPr>
          <a:xfrm>
            <a:off x="904347" y="1752447"/>
            <a:ext cx="1481177" cy="154427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1993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Банк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основан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25 октября</a:t>
            </a:r>
          </a:p>
        </p:txBody>
      </p:sp>
      <p:cxnSp>
        <p:nvCxnSpPr>
          <p:cNvPr id="45" name="Соединитель: уступ 44">
            <a:extLst>
              <a:ext uri="{FF2B5EF4-FFF2-40B4-BE49-F238E27FC236}">
                <a16:creationId xmlns:a16="http://schemas.microsoft.com/office/drawing/2014/main" xmlns="" id="{EB29D046-3864-472F-A12F-5AC816DC21E7}"/>
              </a:ext>
            </a:extLst>
          </p:cNvPr>
          <p:cNvCxnSpPr>
            <a:cxnSpLocks/>
            <a:stCxn id="14" idx="0"/>
          </p:cNvCxnSpPr>
          <p:nvPr/>
        </p:nvCxnSpPr>
        <p:spPr>
          <a:xfrm rot="16200000" flipV="1">
            <a:off x="2831843" y="3042260"/>
            <a:ext cx="259694" cy="1077144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865470C-28E8-4335-95AE-F9AB58AC66CE}"/>
              </a:ext>
            </a:extLst>
          </p:cNvPr>
          <p:cNvSpPr txBox="1"/>
          <p:nvPr/>
        </p:nvSpPr>
        <p:spPr>
          <a:xfrm>
            <a:off x="2385524" y="1748266"/>
            <a:ext cx="2246287" cy="154195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Банк включен в реестр банков-участников системы обязательного страхования вкладов</a:t>
            </a:r>
          </a:p>
        </p:txBody>
      </p:sp>
      <p:cxnSp>
        <p:nvCxnSpPr>
          <p:cNvPr id="47" name="Соединитель: уступ 46">
            <a:extLst>
              <a:ext uri="{FF2B5EF4-FFF2-40B4-BE49-F238E27FC236}">
                <a16:creationId xmlns:a16="http://schemas.microsoft.com/office/drawing/2014/main" xmlns="" id="{C82C87C1-FB81-41C9-974F-BAE44073DFCF}"/>
              </a:ext>
            </a:extLst>
          </p:cNvPr>
          <p:cNvCxnSpPr>
            <a:cxnSpLocks/>
            <a:stCxn id="20" idx="0"/>
          </p:cNvCxnSpPr>
          <p:nvPr/>
        </p:nvCxnSpPr>
        <p:spPr>
          <a:xfrm rot="16200000" flipV="1">
            <a:off x="5032993" y="3013940"/>
            <a:ext cx="253193" cy="1140286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6F0EB73-460D-4D04-8F72-6D094C7BA13C}"/>
              </a:ext>
            </a:extLst>
          </p:cNvPr>
          <p:cNvSpPr txBox="1"/>
          <p:nvPr/>
        </p:nvSpPr>
        <p:spPr>
          <a:xfrm>
            <a:off x="4614999" y="1745948"/>
            <a:ext cx="2246287" cy="154427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2009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Подписание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стратегически важного соглашения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 сотрудничестве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Ростехом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Банк стал членом Союза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машиностроителей России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49" name="Соединитель: уступ 48">
            <a:extLst>
              <a:ext uri="{FF2B5EF4-FFF2-40B4-BE49-F238E27FC236}">
                <a16:creationId xmlns:a16="http://schemas.microsoft.com/office/drawing/2014/main" xmlns="" id="{A19310E8-6E7A-4109-AFAB-D8BD0EED63BD}"/>
              </a:ext>
            </a:extLst>
          </p:cNvPr>
          <p:cNvCxnSpPr>
            <a:cxnSpLocks/>
            <a:stCxn id="22" idx="0"/>
          </p:cNvCxnSpPr>
          <p:nvPr/>
        </p:nvCxnSpPr>
        <p:spPr>
          <a:xfrm rot="16200000" flipV="1">
            <a:off x="7280395" y="3031871"/>
            <a:ext cx="259695" cy="1097921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1ADF6597-FC74-4C35-B9D3-23155E07CBC9}"/>
              </a:ext>
            </a:extLst>
          </p:cNvPr>
          <p:cNvSpPr txBox="1"/>
          <p:nvPr/>
        </p:nvSpPr>
        <p:spPr>
          <a:xfrm>
            <a:off x="6861287" y="1748042"/>
            <a:ext cx="2246288" cy="154427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2014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Создание систем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«РЦК» и «ЕКК».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Запуск финансирования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федеральных целевых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программ</a:t>
            </a:r>
          </a:p>
        </p:txBody>
      </p:sp>
      <p:cxnSp>
        <p:nvCxnSpPr>
          <p:cNvPr id="51" name="Соединитель: уступ 50">
            <a:extLst>
              <a:ext uri="{FF2B5EF4-FFF2-40B4-BE49-F238E27FC236}">
                <a16:creationId xmlns:a16="http://schemas.microsoft.com/office/drawing/2014/main" xmlns="" id="{644C76DD-E5CD-4118-842E-B3A0E659D5C9}"/>
              </a:ext>
            </a:extLst>
          </p:cNvPr>
          <p:cNvCxnSpPr>
            <a:cxnSpLocks/>
            <a:stCxn id="24" idx="0"/>
          </p:cNvCxnSpPr>
          <p:nvPr/>
        </p:nvCxnSpPr>
        <p:spPr>
          <a:xfrm rot="16200000" flipV="1">
            <a:off x="9501457" y="3023464"/>
            <a:ext cx="259696" cy="1114734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EA4C0167-5525-4FAC-AE46-FDA37225DE2C}"/>
              </a:ext>
            </a:extLst>
          </p:cNvPr>
          <p:cNvSpPr txBox="1"/>
          <p:nvPr/>
        </p:nvSpPr>
        <p:spPr>
          <a:xfrm>
            <a:off x="9090757" y="1748042"/>
            <a:ext cx="2570620" cy="154427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2016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Консолидация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акций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Новикомбанка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 Госкорпорации</a:t>
            </a:r>
          </a:p>
        </p:txBody>
      </p:sp>
      <p:cxnSp>
        <p:nvCxnSpPr>
          <p:cNvPr id="53" name="Соединитель: уступ 52">
            <a:extLst>
              <a:ext uri="{FF2B5EF4-FFF2-40B4-BE49-F238E27FC236}">
                <a16:creationId xmlns:a16="http://schemas.microsoft.com/office/drawing/2014/main" xmlns="" id="{CD3CFDE6-9FF0-4CE4-B461-E0EC1B3515AC}"/>
              </a:ext>
            </a:extLst>
          </p:cNvPr>
          <p:cNvCxnSpPr>
            <a:cxnSpLocks/>
            <a:stCxn id="13" idx="4"/>
          </p:cNvCxnSpPr>
          <p:nvPr/>
        </p:nvCxnSpPr>
        <p:spPr>
          <a:xfrm rot="5400000">
            <a:off x="1676535" y="4007373"/>
            <a:ext cx="285686" cy="113229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2809A9F-0FCE-463E-8805-945A99B9FA89}"/>
              </a:ext>
            </a:extLst>
          </p:cNvPr>
          <p:cNvSpPr txBox="1"/>
          <p:nvPr/>
        </p:nvSpPr>
        <p:spPr>
          <a:xfrm>
            <a:off x="1272518" y="4826891"/>
            <a:ext cx="2234186" cy="1631057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2000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Московские и региональные предприятия оборонно-промышленного и машиностроительного комплекса обслуживаются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 Банке</a:t>
            </a:r>
          </a:p>
        </p:txBody>
      </p:sp>
      <p:cxnSp>
        <p:nvCxnSpPr>
          <p:cNvPr id="58" name="Соединитель: уступ 57">
            <a:extLst>
              <a:ext uri="{FF2B5EF4-FFF2-40B4-BE49-F238E27FC236}">
                <a16:creationId xmlns:a16="http://schemas.microsoft.com/office/drawing/2014/main" xmlns="" id="{8A75E2B3-0FE7-47EF-8BD4-5276E658D457}"/>
              </a:ext>
            </a:extLst>
          </p:cNvPr>
          <p:cNvCxnSpPr>
            <a:cxnSpLocks/>
            <a:stCxn id="19" idx="4"/>
          </p:cNvCxnSpPr>
          <p:nvPr/>
        </p:nvCxnSpPr>
        <p:spPr>
          <a:xfrm rot="5400000">
            <a:off x="3914080" y="4023920"/>
            <a:ext cx="294158" cy="1107677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AA7A20A-D849-4B0A-B5AB-719F03EE62BC}"/>
              </a:ext>
            </a:extLst>
          </p:cNvPr>
          <p:cNvSpPr txBox="1"/>
          <p:nvPr/>
        </p:nvSpPr>
        <p:spPr>
          <a:xfrm>
            <a:off x="3506705" y="4826891"/>
            <a:ext cx="2234916" cy="1631057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2008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Начало участия в государственной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программе по поддержке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малого и среднего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предпринимательства (МСП)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60" name="Соединитель: уступ 59">
            <a:extLst>
              <a:ext uri="{FF2B5EF4-FFF2-40B4-BE49-F238E27FC236}">
                <a16:creationId xmlns:a16="http://schemas.microsoft.com/office/drawing/2014/main" xmlns="" id="{839A02CF-71CD-4AE3-BDD0-ED4FB8E1FCFB}"/>
              </a:ext>
            </a:extLst>
          </p:cNvPr>
          <p:cNvCxnSpPr>
            <a:cxnSpLocks/>
            <a:stCxn id="21" idx="4"/>
          </p:cNvCxnSpPr>
          <p:nvPr/>
        </p:nvCxnSpPr>
        <p:spPr>
          <a:xfrm rot="5400000">
            <a:off x="6180580" y="4019984"/>
            <a:ext cx="253192" cy="1074582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CB2CBFC-73C3-4977-94BD-214D6BB896F7}"/>
              </a:ext>
            </a:extLst>
          </p:cNvPr>
          <p:cNvSpPr txBox="1"/>
          <p:nvPr/>
        </p:nvSpPr>
        <p:spPr>
          <a:xfrm>
            <a:off x="5731345" y="4826891"/>
            <a:ext cx="2234916" cy="1631057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2012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ГК «Ростех»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стала акционером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Новикомбанка</a:t>
            </a:r>
          </a:p>
        </p:txBody>
      </p:sp>
      <p:cxnSp>
        <p:nvCxnSpPr>
          <p:cNvPr id="62" name="Соединитель: уступ 61">
            <a:extLst>
              <a:ext uri="{FF2B5EF4-FFF2-40B4-BE49-F238E27FC236}">
                <a16:creationId xmlns:a16="http://schemas.microsoft.com/office/drawing/2014/main" xmlns="" id="{7C88BB0A-5DD6-4C91-AF03-E05757DF9B04}"/>
              </a:ext>
            </a:extLst>
          </p:cNvPr>
          <p:cNvCxnSpPr>
            <a:cxnSpLocks/>
            <a:stCxn id="23" idx="4"/>
          </p:cNvCxnSpPr>
          <p:nvPr/>
        </p:nvCxnSpPr>
        <p:spPr>
          <a:xfrm rot="5400000">
            <a:off x="8393502" y="4003438"/>
            <a:ext cx="253194" cy="1107677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B55EF07-DE93-4938-9D90-1CEC28A96B67}"/>
              </a:ext>
            </a:extLst>
          </p:cNvPr>
          <p:cNvSpPr txBox="1"/>
          <p:nvPr/>
        </p:nvSpPr>
        <p:spPr>
          <a:xfrm>
            <a:off x="7966261" y="4826891"/>
            <a:ext cx="3695115" cy="1631057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2015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Статус уполномоченного банка по  сопровождению контрактов гособоронзаказа</a:t>
            </a:r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403C3BCC-1387-45D5-A86B-F346AD020E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533" y="3817904"/>
            <a:ext cx="467125" cy="467125"/>
          </a:xfrm>
          <a:prstGeom prst="rect">
            <a:avLst/>
          </a:prstGeom>
        </p:spPr>
      </p:pic>
      <p:sp>
        <p:nvSpPr>
          <p:cNvPr id="56" name="Номер слайда 1">
            <a:extLst>
              <a:ext uri="{FF2B5EF4-FFF2-40B4-BE49-F238E27FC236}">
                <a16:creationId xmlns:a16="http://schemas.microsoft.com/office/drawing/2014/main" xmlns="" id="{E7364126-83AB-4F72-B614-B0776717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50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История успеха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1DE3A8D5-4D89-4867-90D1-5867642A9D80}"/>
              </a:ext>
            </a:extLst>
          </p:cNvPr>
          <p:cNvSpPr/>
          <p:nvPr/>
        </p:nvSpPr>
        <p:spPr>
          <a:xfrm>
            <a:off x="910792" y="369924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ebdings" panose="05030102010509060703" pitchFamily="18" charset="2"/>
              </a:rPr>
              <a:t>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A846925-D554-4D20-962D-1150571BA7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E6523170-7259-44CB-97CC-27A2EC0D07ED}"/>
              </a:ext>
            </a:extLst>
          </p:cNvPr>
          <p:cNvSpPr/>
          <p:nvPr/>
        </p:nvSpPr>
        <p:spPr>
          <a:xfrm>
            <a:off x="2917314" y="369924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160FDD3F-6D72-4D52-998A-DBD55F09B901}"/>
              </a:ext>
            </a:extLst>
          </p:cNvPr>
          <p:cNvSpPr/>
          <p:nvPr/>
        </p:nvSpPr>
        <p:spPr>
          <a:xfrm>
            <a:off x="4923836" y="369924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C46E833C-0CE1-4A02-854F-FA4948EA72BF}"/>
              </a:ext>
            </a:extLst>
          </p:cNvPr>
          <p:cNvSpPr/>
          <p:nvPr/>
        </p:nvSpPr>
        <p:spPr>
          <a:xfrm>
            <a:off x="6930358" y="369924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AB26F31B-D526-444D-B1ED-90B105404C69}"/>
              </a:ext>
            </a:extLst>
          </p:cNvPr>
          <p:cNvSpPr/>
          <p:nvPr/>
        </p:nvSpPr>
        <p:spPr>
          <a:xfrm>
            <a:off x="8936880" y="369924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775BDD74-B024-4975-9EE1-1DCC83CB1553}"/>
              </a:ext>
            </a:extLst>
          </p:cNvPr>
          <p:cNvSpPr/>
          <p:nvPr/>
        </p:nvSpPr>
        <p:spPr>
          <a:xfrm>
            <a:off x="10943404" y="3699249"/>
            <a:ext cx="720000" cy="720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11B0EB23-33CE-4108-BD59-299658BA8C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87" y="3841598"/>
            <a:ext cx="467125" cy="46712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5BE00778-2C7A-4AE0-BF07-4EF93CFD7A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000" y="3832008"/>
            <a:ext cx="467125" cy="4671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90464440-49B3-4CB2-9FE7-742A08660D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456" y="3826042"/>
            <a:ext cx="467125" cy="4671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57500CD8-E3AF-4824-86C3-F331586F19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410" y="3815018"/>
            <a:ext cx="504000" cy="504000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CBCDFE93-8614-456E-92B0-84FD1DD6344A}"/>
              </a:ext>
            </a:extLst>
          </p:cNvPr>
          <p:cNvCxnSpPr>
            <a:stCxn id="2" idx="6"/>
            <a:endCxn id="13" idx="2"/>
          </p:cNvCxnSpPr>
          <p:nvPr/>
        </p:nvCxnSpPr>
        <p:spPr>
          <a:xfrm>
            <a:off x="1630792" y="4059249"/>
            <a:ext cx="1286522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DA339C15-6DDE-42D8-BBBE-8E2B79ED8016}"/>
              </a:ext>
            </a:extLst>
          </p:cNvPr>
          <p:cNvCxnSpPr>
            <a:cxnSpLocks/>
            <a:stCxn id="13" idx="6"/>
            <a:endCxn id="14" idx="2"/>
          </p:cNvCxnSpPr>
          <p:nvPr/>
        </p:nvCxnSpPr>
        <p:spPr>
          <a:xfrm>
            <a:off x="3637314" y="4059249"/>
            <a:ext cx="1286522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xmlns="" id="{BFD66D47-473C-49FA-8E79-7E9C54DB3750}"/>
              </a:ext>
            </a:extLst>
          </p:cNvPr>
          <p:cNvCxnSpPr>
            <a:cxnSpLocks/>
            <a:stCxn id="14" idx="6"/>
            <a:endCxn id="19" idx="2"/>
          </p:cNvCxnSpPr>
          <p:nvPr/>
        </p:nvCxnSpPr>
        <p:spPr>
          <a:xfrm>
            <a:off x="5643836" y="4059249"/>
            <a:ext cx="1286522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6EECD0EF-2864-49F8-BF04-7B2B2B599423}"/>
              </a:ext>
            </a:extLst>
          </p:cNvPr>
          <p:cNvCxnSpPr>
            <a:cxnSpLocks/>
            <a:stCxn id="19" idx="6"/>
            <a:endCxn id="20" idx="2"/>
          </p:cNvCxnSpPr>
          <p:nvPr/>
        </p:nvCxnSpPr>
        <p:spPr>
          <a:xfrm>
            <a:off x="7650358" y="4059249"/>
            <a:ext cx="1286522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xmlns="" id="{A9669B64-9AEB-45AD-AE73-D5FE04F20E52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>
          <a:xfrm>
            <a:off x="9656880" y="4059249"/>
            <a:ext cx="1286524" cy="0"/>
          </a:xfrm>
          <a:prstGeom prst="straightConnector1">
            <a:avLst/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оединитель: уступ 44">
            <a:extLst>
              <a:ext uri="{FF2B5EF4-FFF2-40B4-BE49-F238E27FC236}">
                <a16:creationId xmlns:a16="http://schemas.microsoft.com/office/drawing/2014/main" xmlns="" id="{EB29D046-3864-472F-A12F-5AC816DC21E7}"/>
              </a:ext>
            </a:extLst>
          </p:cNvPr>
          <p:cNvCxnSpPr>
            <a:cxnSpLocks/>
            <a:stCxn id="13" idx="0"/>
          </p:cNvCxnSpPr>
          <p:nvPr/>
        </p:nvCxnSpPr>
        <p:spPr>
          <a:xfrm rot="16200000" flipV="1">
            <a:off x="1959628" y="2381562"/>
            <a:ext cx="246656" cy="2388717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865470C-28E8-4335-95AE-F9AB58AC66CE}"/>
              </a:ext>
            </a:extLst>
          </p:cNvPr>
          <p:cNvSpPr txBox="1"/>
          <p:nvPr/>
        </p:nvSpPr>
        <p:spPr>
          <a:xfrm>
            <a:off x="910793" y="1392799"/>
            <a:ext cx="2543774" cy="154195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ТОП-5 банков России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 наилучшими показателями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прироста активов.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Статус расчетного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банка ФРП.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Начало эмиссии карт «Мир»</a:t>
            </a:r>
          </a:p>
        </p:txBody>
      </p:sp>
      <p:cxnSp>
        <p:nvCxnSpPr>
          <p:cNvPr id="47" name="Соединитель: уступ 46">
            <a:extLst>
              <a:ext uri="{FF2B5EF4-FFF2-40B4-BE49-F238E27FC236}">
                <a16:creationId xmlns:a16="http://schemas.microsoft.com/office/drawing/2014/main" xmlns="" id="{C82C87C1-FB81-41C9-974F-BAE44073DFCF}"/>
              </a:ext>
            </a:extLst>
          </p:cNvPr>
          <p:cNvCxnSpPr>
            <a:cxnSpLocks/>
            <a:stCxn id="19" idx="0"/>
          </p:cNvCxnSpPr>
          <p:nvPr/>
        </p:nvCxnSpPr>
        <p:spPr>
          <a:xfrm rot="16200000" flipV="1">
            <a:off x="5248641" y="1657531"/>
            <a:ext cx="259682" cy="3823753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6F0EB73-460D-4D04-8F72-6D094C7BA13C}"/>
              </a:ext>
            </a:extLst>
          </p:cNvPr>
          <p:cNvSpPr txBox="1"/>
          <p:nvPr/>
        </p:nvSpPr>
        <p:spPr>
          <a:xfrm>
            <a:off x="3465781" y="1390481"/>
            <a:ext cx="4054800" cy="154427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2020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Увеличение объема финансирования высокотехнологичных предприятий на 16%.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Рост активов банка до 527 млрд рублей.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Реализация антикризисной программы льготного кредитования системообразующих организаций.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Увеличение объема эмиссии СПК на 55,5%.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Начало выпуск карт «Мир» с отечественными чип-модулями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Открытие 10 новых точек обслуживания в регионах.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Создание «Библиотеки мер государственной поддержки»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49" name="Соединитель: уступ 48">
            <a:extLst>
              <a:ext uri="{FF2B5EF4-FFF2-40B4-BE49-F238E27FC236}">
                <a16:creationId xmlns:a16="http://schemas.microsoft.com/office/drawing/2014/main" xmlns="" id="{A19310E8-6E7A-4109-AFAB-D8BD0EED63BD}"/>
              </a:ext>
            </a:extLst>
          </p:cNvPr>
          <p:cNvCxnSpPr>
            <a:cxnSpLocks/>
            <a:stCxn id="21" idx="0"/>
          </p:cNvCxnSpPr>
          <p:nvPr/>
        </p:nvCxnSpPr>
        <p:spPr>
          <a:xfrm rot="16200000" flipV="1">
            <a:off x="9341757" y="1737602"/>
            <a:ext cx="270249" cy="3653046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1ADF6597-FC74-4C35-B9D3-23155E07CBC9}"/>
              </a:ext>
            </a:extLst>
          </p:cNvPr>
          <p:cNvSpPr txBox="1"/>
          <p:nvPr/>
        </p:nvSpPr>
        <p:spPr>
          <a:xfrm>
            <a:off x="7650358" y="1392575"/>
            <a:ext cx="4008312" cy="1544271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Чистая прибыль — 19 млрд рублей.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Рост кредитного портфеля ЮЛ до 540,2 млрд рублей.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Реализация собственных мер поддержки предприятий. Кредитные рейтинги: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ruA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+, прогноз «стабильный» «Эксперт РА» (повышен на две ступени);                     A+ (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RU)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 прогноз «стабильный» АКРА (сохранение) и                АА-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ru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 прогноз «стабильный» НКР (новый рейтинг).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Совместно с Госкорпорацией «Ростех» запущена мотивационная программа «Развитие»</a:t>
            </a:r>
          </a:p>
        </p:txBody>
      </p:sp>
      <p:cxnSp>
        <p:nvCxnSpPr>
          <p:cNvPr id="53" name="Соединитель: уступ 52">
            <a:extLst>
              <a:ext uri="{FF2B5EF4-FFF2-40B4-BE49-F238E27FC236}">
                <a16:creationId xmlns:a16="http://schemas.microsoft.com/office/drawing/2014/main" xmlns="" id="{CD3CFDE6-9FF0-4CE4-B461-E0EC1B3515AC}"/>
              </a:ext>
            </a:extLst>
          </p:cNvPr>
          <p:cNvCxnSpPr>
            <a:cxnSpLocks/>
            <a:stCxn id="14" idx="4"/>
          </p:cNvCxnSpPr>
          <p:nvPr/>
        </p:nvCxnSpPr>
        <p:spPr>
          <a:xfrm rot="5400000">
            <a:off x="2954472" y="2375569"/>
            <a:ext cx="285684" cy="4373044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2809A9F-0FCE-463E-8805-945A99B9FA89}"/>
              </a:ext>
            </a:extLst>
          </p:cNvPr>
          <p:cNvSpPr txBox="1"/>
          <p:nvPr/>
        </p:nvSpPr>
        <p:spPr>
          <a:xfrm>
            <a:off x="910792" y="4712592"/>
            <a:ext cx="4373043" cy="1631057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2019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22 место по размеру активов.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 место по рентабельности капитала.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Статус уполномоченного банка по открытию специальных счетов для участников государственных закупок.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Статус уполномоченного банка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по кредитованию субъектов МСП.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Динамичное развитие региональной сети</a:t>
            </a:r>
          </a:p>
        </p:txBody>
      </p:sp>
      <p:cxnSp>
        <p:nvCxnSpPr>
          <p:cNvPr id="58" name="Соединитель: уступ 57">
            <a:extLst>
              <a:ext uri="{FF2B5EF4-FFF2-40B4-BE49-F238E27FC236}">
                <a16:creationId xmlns:a16="http://schemas.microsoft.com/office/drawing/2014/main" xmlns="" id="{8A75E2B3-0FE7-47EF-8BD4-5276E658D457}"/>
              </a:ext>
            </a:extLst>
          </p:cNvPr>
          <p:cNvCxnSpPr>
            <a:cxnSpLocks/>
            <a:stCxn id="20" idx="4"/>
          </p:cNvCxnSpPr>
          <p:nvPr/>
        </p:nvCxnSpPr>
        <p:spPr>
          <a:xfrm rot="5400000">
            <a:off x="7265701" y="2673752"/>
            <a:ext cx="285682" cy="3776676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AA7A20A-D849-4B0A-B5AB-719F03EE62BC}"/>
              </a:ext>
            </a:extLst>
          </p:cNvPr>
          <p:cNvSpPr txBox="1"/>
          <p:nvPr/>
        </p:nvSpPr>
        <p:spPr>
          <a:xfrm>
            <a:off x="5523124" y="4712592"/>
            <a:ext cx="6135546" cy="1631057"/>
          </a:xfrm>
          <a:prstGeom prst="rect">
            <a:avLst/>
          </a:prstGeom>
          <a:noFill/>
        </p:spPr>
        <p:txBody>
          <a:bodyPr wrap="square" lIns="0" tIns="180000" bIns="18000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2021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Активы Банка 646 млрд рублей.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Объем кредитного портфеля 570 млрд рублей.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Кредитно-гарантийный портфель предприятиям МСБ превысил 20 млрд рублей.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Улучшение рейтинга банка АКРА и «Эксперт РА».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Топ-5 в рейтинге доступности и качества обслуживания в КЦ российских банков.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C1A83670-F173-497A-ADC9-A1BA115951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694" y="3842797"/>
            <a:ext cx="432000" cy="432000"/>
          </a:xfrm>
          <a:prstGeom prst="rect">
            <a:avLst/>
          </a:prstGeom>
        </p:spPr>
      </p:pic>
      <p:sp>
        <p:nvSpPr>
          <p:cNvPr id="33" name="Номер слайда 1">
            <a:extLst>
              <a:ext uri="{FF2B5EF4-FFF2-40B4-BE49-F238E27FC236}">
                <a16:creationId xmlns:a16="http://schemas.microsoft.com/office/drawing/2014/main" xmlns="" id="{C1161000-90B6-4009-A3FC-D0218F51C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5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Ключевые преимущества Новикомбанка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1DE3A8D5-4D89-4867-90D1-5867642A9D80}"/>
              </a:ext>
            </a:extLst>
          </p:cNvPr>
          <p:cNvSpPr/>
          <p:nvPr/>
        </p:nvSpPr>
        <p:spPr>
          <a:xfrm>
            <a:off x="910792" y="2481290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5" name="Соединитель: уступ 4">
            <a:extLst>
              <a:ext uri="{FF2B5EF4-FFF2-40B4-BE49-F238E27FC236}">
                <a16:creationId xmlns:a16="http://schemas.microsoft.com/office/drawing/2014/main" xmlns="" id="{A50F3278-CBF1-4D99-9157-BF8964609F41}"/>
              </a:ext>
            </a:extLst>
          </p:cNvPr>
          <p:cNvCxnSpPr>
            <a:cxnSpLocks/>
            <a:stCxn id="2" idx="4"/>
          </p:cNvCxnSpPr>
          <p:nvPr/>
        </p:nvCxnSpPr>
        <p:spPr>
          <a:xfrm rot="16200000" flipH="1">
            <a:off x="2608590" y="2069367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9C7BC27-5B75-4F83-8BEE-E9A903C9CE56}"/>
              </a:ext>
            </a:extLst>
          </p:cNvPr>
          <p:cNvSpPr/>
          <p:nvPr/>
        </p:nvSpPr>
        <p:spPr>
          <a:xfrm>
            <a:off x="4768417" y="2481289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xmlns="" id="{93CAE12E-474F-49B1-AAF5-889D0AEF3E4D}"/>
              </a:ext>
            </a:extLst>
          </p:cNvPr>
          <p:cNvCxnSpPr>
            <a:cxnSpLocks/>
            <a:stCxn id="15" idx="4"/>
          </p:cNvCxnSpPr>
          <p:nvPr/>
        </p:nvCxnSpPr>
        <p:spPr>
          <a:xfrm rot="16200000" flipH="1">
            <a:off x="6466215" y="2069366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4290FC0-C4C0-49EC-8B9E-948769748AFD}"/>
              </a:ext>
            </a:extLst>
          </p:cNvPr>
          <p:cNvSpPr txBox="1"/>
          <p:nvPr/>
        </p:nvSpPr>
        <p:spPr>
          <a:xfrm>
            <a:off x="1907309" y="2648304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30 лет на рынке,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ТОП-20 крупнейших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банков страны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F87238A-4484-4758-BDD7-0222E13DAE17}"/>
              </a:ext>
            </a:extLst>
          </p:cNvPr>
          <p:cNvSpPr txBox="1"/>
          <p:nvPr/>
        </p:nvSpPr>
        <p:spPr>
          <a:xfrm>
            <a:off x="5770851" y="2648304"/>
            <a:ext cx="2258724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Быстрая вертикаль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управленческих решений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6ADFFB6-0904-4AA5-96FE-267BC8B40FBF}"/>
              </a:ext>
            </a:extLst>
          </p:cNvPr>
          <p:cNvSpPr/>
          <p:nvPr/>
        </p:nvSpPr>
        <p:spPr>
          <a:xfrm>
            <a:off x="910792" y="366768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xmlns="" id="{BFF8DE41-7D1B-4AF4-9373-228D8D54FC8C}"/>
              </a:ext>
            </a:extLst>
          </p:cNvPr>
          <p:cNvCxnSpPr>
            <a:cxnSpLocks/>
            <a:stCxn id="12" idx="4"/>
          </p:cNvCxnSpPr>
          <p:nvPr/>
        </p:nvCxnSpPr>
        <p:spPr>
          <a:xfrm rot="16200000" flipH="1">
            <a:off x="2608590" y="3255759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4768417" y="3667681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xmlns="" id="{902CEF46-D8E9-4397-93C3-367744FE55E3}"/>
              </a:ext>
            </a:extLst>
          </p:cNvPr>
          <p:cNvCxnSpPr>
            <a:cxnSpLocks/>
            <a:stCxn id="14" idx="4"/>
          </p:cNvCxnSpPr>
          <p:nvPr/>
        </p:nvCxnSpPr>
        <p:spPr>
          <a:xfrm rot="16200000" flipH="1">
            <a:off x="6466215" y="3255758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E2AE47-05A4-4A1A-B83B-38015BF227BD}"/>
              </a:ext>
            </a:extLst>
          </p:cNvPr>
          <p:cNvSpPr txBox="1"/>
          <p:nvPr/>
        </p:nvSpPr>
        <p:spPr>
          <a:xfrm>
            <a:off x="1907309" y="3834696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Значительный опыт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и глубокие отраслевые компетенции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239A71-29AB-4A8A-A09C-D93F15E5AF45}"/>
              </a:ext>
            </a:extLst>
          </p:cNvPr>
          <p:cNvSpPr txBox="1"/>
          <p:nvPr/>
        </p:nvSpPr>
        <p:spPr>
          <a:xfrm>
            <a:off x="5770851" y="3834696"/>
            <a:ext cx="2708708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Широкая продуктовая матрица,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 том числе собственные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льготные программы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8593129-6929-4B3B-B93B-0FCC3ADD2F6A}"/>
              </a:ext>
            </a:extLst>
          </p:cNvPr>
          <p:cNvSpPr/>
          <p:nvPr/>
        </p:nvSpPr>
        <p:spPr>
          <a:xfrm>
            <a:off x="910792" y="483422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xmlns="" id="{AFFC2EA5-CD05-4126-8E66-0915E1D6690C}"/>
              </a:ext>
            </a:extLst>
          </p:cNvPr>
          <p:cNvCxnSpPr>
            <a:cxnSpLocks/>
            <a:stCxn id="22" idx="4"/>
          </p:cNvCxnSpPr>
          <p:nvPr/>
        </p:nvCxnSpPr>
        <p:spPr>
          <a:xfrm rot="16200000" flipH="1">
            <a:off x="2608590" y="4422299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5159E2B4-D107-4DBB-84DC-6917ACD22995}"/>
              </a:ext>
            </a:extLst>
          </p:cNvPr>
          <p:cNvSpPr/>
          <p:nvPr/>
        </p:nvSpPr>
        <p:spPr>
          <a:xfrm>
            <a:off x="4768417" y="4834221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xmlns="" id="{3CD3AFE6-A1A3-4136-9084-A936F02718F5}"/>
              </a:ext>
            </a:extLst>
          </p:cNvPr>
          <p:cNvCxnSpPr>
            <a:cxnSpLocks/>
            <a:stCxn id="24" idx="4"/>
          </p:cNvCxnSpPr>
          <p:nvPr/>
        </p:nvCxnSpPr>
        <p:spPr>
          <a:xfrm rot="16200000" flipH="1">
            <a:off x="6466215" y="4422298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071F1B-734F-49E2-B4CD-285A11DC474D}"/>
              </a:ext>
            </a:extLst>
          </p:cNvPr>
          <p:cNvSpPr txBox="1"/>
          <p:nvPr/>
        </p:nvSpPr>
        <p:spPr>
          <a:xfrm>
            <a:off x="1907309" y="5001236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Доверительные отношения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 партнёрами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и индивидуальный подход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1B48B85-2B75-4A7C-91DA-621886542827}"/>
              </a:ext>
            </a:extLst>
          </p:cNvPr>
          <p:cNvSpPr txBox="1"/>
          <p:nvPr/>
        </p:nvSpPr>
        <p:spPr>
          <a:xfrm>
            <a:off x="5770851" y="5001236"/>
            <a:ext cx="2258724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Экспертиза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 мерах господдержки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7659F9-DBF9-4DCC-A968-B7680BC56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2687594"/>
            <a:ext cx="467125" cy="46712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B977A50B-0E7E-4920-9CD5-ECEE645DF6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3867592"/>
            <a:ext cx="467125" cy="46712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4D8DAA16-2823-43B9-8DAF-43A89EFD3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3" y="5029283"/>
            <a:ext cx="467125" cy="4671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7CA88A32-599C-4A51-BFA1-553EE62CE0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79" y="2671504"/>
            <a:ext cx="467125" cy="4671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FE666A53-51FE-405E-AD85-A8854BE3E1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79" y="3834696"/>
            <a:ext cx="467125" cy="46712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44F5FDFE-698B-4C62-9DA8-7A1ADD9B98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79" y="5011034"/>
            <a:ext cx="467125" cy="46712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B381B476-F797-4635-9821-2D7B0CEDD4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35" name="Номер слайда 1">
            <a:extLst>
              <a:ext uri="{FF2B5EF4-FFF2-40B4-BE49-F238E27FC236}">
                <a16:creationId xmlns:a16="http://schemas.microsoft.com/office/drawing/2014/main" xmlns="" id="{AAC02060-E790-4C95-97EE-81675B36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683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Ключевые преимущества Новикомбанка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B381B476-F797-4635-9821-2D7B0CEDD4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381DEEB-10DE-4725-9080-55A52B603A0E}"/>
              </a:ext>
            </a:extLst>
          </p:cNvPr>
          <p:cNvSpPr txBox="1"/>
          <p:nvPr/>
        </p:nvSpPr>
        <p:spPr>
          <a:xfrm>
            <a:off x="910792" y="2476441"/>
            <a:ext cx="8681781" cy="329320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100% дочерняя организация и центр финансовых компетенций Госкорпорации «РОСТЕХ»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Приоритет финансированию проектов высокотехнологичных</a:t>
            </a:r>
          </a:p>
          <a:p>
            <a:pPr lvl="0" indent="266700"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предприятий промышленности, включая проекты диверсификации,</a:t>
            </a:r>
          </a:p>
          <a:p>
            <a:pPr lvl="0" indent="266700"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 также сопровождение реализации их стратегий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Уникальные отраслевые компетенции – мы знаем все о проектах,                                    реализуемых высокотехнологичными предприятиями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Длительное сотрудничество с Министерствами и ведомствами Федерального уровня, институтами развития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Индивидуальный подход для предприятий субъектов МСП, включая нестандартные решения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Широкая продуктовая линейка, синхронизированная с мерами господдержки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Оперативное принятие управленческих решений</a:t>
            </a: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xmlns="" id="{5E17AD10-B754-411B-8361-A96D153F9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9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2428CB7-D43E-43B9-89E6-E9C1DE6A2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69"/>
          <a:stretch/>
        </p:blipFill>
        <p:spPr>
          <a:xfrm>
            <a:off x="793630" y="1840788"/>
            <a:ext cx="9885872" cy="4165422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BA55FC-0270-46FC-AC57-3DFFEE0BD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800" y="345232"/>
            <a:ext cx="1156068" cy="6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00BC4D-7171-434B-860D-751F22E6545D}"/>
              </a:ext>
            </a:extLst>
          </p:cNvPr>
          <p:cNvSpPr txBox="1"/>
          <p:nvPr/>
        </p:nvSpPr>
        <p:spPr>
          <a:xfrm>
            <a:off x="910792" y="1023458"/>
            <a:ext cx="988587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Банк – </a:t>
            </a:r>
            <a:r>
              <a:rPr lang="ru-RU" sz="1900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</a:t>
            </a:r>
            <a:r>
              <a:rPr lang="ru-RU" sz="2000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государственных программ поддержки бизнеса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3AC2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xmlns="" id="{47AE05E7-D79B-40CB-B308-E180AF02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30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" r="544" b="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944288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defRPr/>
            </a:pPr>
            <a:r>
              <a:rPr lang="ru-RU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Банк для малого и среднего бизнеса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6ADFFB6-0904-4AA5-96FE-267BC8B40FBF}"/>
              </a:ext>
            </a:extLst>
          </p:cNvPr>
          <p:cNvSpPr/>
          <p:nvPr/>
        </p:nvSpPr>
        <p:spPr>
          <a:xfrm>
            <a:off x="910792" y="3499185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xmlns="" id="{BFF8DE41-7D1B-4AF4-9373-228D8D54FC8C}"/>
              </a:ext>
            </a:extLst>
          </p:cNvPr>
          <p:cNvCxnSpPr>
            <a:cxnSpLocks/>
            <a:stCxn id="12" idx="4"/>
          </p:cNvCxnSpPr>
          <p:nvPr/>
        </p:nvCxnSpPr>
        <p:spPr>
          <a:xfrm rot="16200000" flipH="1">
            <a:off x="4714780" y="981071"/>
            <a:ext cx="64535" cy="6815261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904876" y="5528706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xmlns="" id="{902CEF46-D8E9-4397-93C3-367744FE55E3}"/>
              </a:ext>
            </a:extLst>
          </p:cNvPr>
          <p:cNvCxnSpPr>
            <a:cxnSpLocks/>
            <a:stCxn id="14" idx="4"/>
          </p:cNvCxnSpPr>
          <p:nvPr/>
        </p:nvCxnSpPr>
        <p:spPr>
          <a:xfrm rot="16200000" flipH="1">
            <a:off x="4734268" y="2985189"/>
            <a:ext cx="85943" cy="6887476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E2AE47-05A4-4A1A-B83B-38015BF227BD}"/>
              </a:ext>
            </a:extLst>
          </p:cNvPr>
          <p:cNvSpPr txBox="1"/>
          <p:nvPr/>
        </p:nvSpPr>
        <p:spPr>
          <a:xfrm>
            <a:off x="1907308" y="3588029"/>
            <a:ext cx="7064164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lvl="0">
              <a:defRPr/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Банк аккредитован АО «Корпорация МСП» и реализует программу стимулирования кредитования субъектов малого и среднего бизнеса, что позволяет субъектам МСП получить финансирование по льготной ставке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239A71-29AB-4A8A-A09C-D93F15E5AF45}"/>
              </a:ext>
            </a:extLst>
          </p:cNvPr>
          <p:cNvSpPr txBox="1"/>
          <p:nvPr/>
        </p:nvSpPr>
        <p:spPr>
          <a:xfrm>
            <a:off x="1907308" y="5625020"/>
            <a:ext cx="7875047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lvl="0">
              <a:defRPr/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Банк аккредитован всеми электронными торговыми площадками, на которых проводится государственные закупки, включая площадку АСТ ГОЗ, где проводятся закупки в рамках государственного оборонного заказа 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8593129-6929-4B3B-B93B-0FCC3ADD2F6A}"/>
              </a:ext>
            </a:extLst>
          </p:cNvPr>
          <p:cNvSpPr/>
          <p:nvPr/>
        </p:nvSpPr>
        <p:spPr>
          <a:xfrm>
            <a:off x="910792" y="4496781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xmlns="" id="{AFFC2EA5-CD05-4126-8E66-0915E1D6690C}"/>
              </a:ext>
            </a:extLst>
          </p:cNvPr>
          <p:cNvCxnSpPr>
            <a:cxnSpLocks/>
            <a:stCxn id="22" idx="4"/>
          </p:cNvCxnSpPr>
          <p:nvPr/>
        </p:nvCxnSpPr>
        <p:spPr>
          <a:xfrm rot="16200000" flipH="1">
            <a:off x="4703423" y="1990024"/>
            <a:ext cx="87248" cy="6815261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071F1B-734F-49E2-B4CD-285A11DC474D}"/>
              </a:ext>
            </a:extLst>
          </p:cNvPr>
          <p:cNvSpPr txBox="1"/>
          <p:nvPr/>
        </p:nvSpPr>
        <p:spPr>
          <a:xfrm>
            <a:off x="1907309" y="4590447"/>
            <a:ext cx="7297075" cy="78483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lvl="0">
              <a:defRPr/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Как вариант обеспечения по обязательствам, Банк применяет в своей работе гарантийный механизм АО «Корпорация МСП» и механизм поручительства образованных субъектами Российской Федерации фондов поддержки предпринимательства и фондов содействия кредитованию субъектов малого и среднего предпринимательства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AB6B23A1-4223-482B-A91F-967137B64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1" y="5704718"/>
            <a:ext cx="467125" cy="46712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B575CC26-3E85-4B24-9570-B655126EB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3694246"/>
            <a:ext cx="467125" cy="46712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518EC9E9-9FB3-456F-B8E7-DF79899470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4676028"/>
            <a:ext cx="467125" cy="4671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93E6084-2888-423E-BEAB-F6C9802CB5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7D6C870-7B15-4922-B46B-955131621511}"/>
              </a:ext>
            </a:extLst>
          </p:cNvPr>
          <p:cNvSpPr/>
          <p:nvPr/>
        </p:nvSpPr>
        <p:spPr>
          <a:xfrm>
            <a:off x="904876" y="2507505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xmlns="" id="{61F616B4-F9BB-41D9-AA72-B7290BBDF3BF}"/>
              </a:ext>
            </a:extLst>
          </p:cNvPr>
          <p:cNvCxnSpPr>
            <a:cxnSpLocks/>
            <a:stCxn id="24" idx="4"/>
          </p:cNvCxnSpPr>
          <p:nvPr/>
        </p:nvCxnSpPr>
        <p:spPr>
          <a:xfrm rot="16200000" flipH="1">
            <a:off x="4745117" y="-46862"/>
            <a:ext cx="64246" cy="6887479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AB87DEC-90B9-47BB-B5AB-B18DDA8E2527}"/>
              </a:ext>
            </a:extLst>
          </p:cNvPr>
          <p:cNvSpPr txBox="1"/>
          <p:nvPr/>
        </p:nvSpPr>
        <p:spPr>
          <a:xfrm>
            <a:off x="1901391" y="2603353"/>
            <a:ext cx="7302993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lvl="0"/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качестве одного из приоритетных клиентских сегментов Банк выделил субъектов МСБ – исполнителей государственного заказа в рамках 223-ФЗ, 44-ФЗ, 275-ФЗ, а также исполнителей контактов с ведущими Государственными корпорациями РФ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4D42439D-5F82-4011-B271-000A195055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38" y="2702566"/>
            <a:ext cx="467125" cy="46712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9756431-D81A-408C-9EBF-7944C0BE9936}"/>
              </a:ext>
            </a:extLst>
          </p:cNvPr>
          <p:cNvSpPr txBox="1"/>
          <p:nvPr/>
        </p:nvSpPr>
        <p:spPr>
          <a:xfrm>
            <a:off x="910792" y="1524961"/>
            <a:ext cx="10752612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Новикомбанк — это банковские услуги для эффективной и прибыльной работы малого и среднего бизнеса. Банк поддерживает предпринимателей и предоставляет им оптимальные условия обслуживания. </a:t>
            </a:r>
          </a:p>
        </p:txBody>
      </p:sp>
      <p:sp>
        <p:nvSpPr>
          <p:cNvPr id="34" name="Номер слайда 1">
            <a:extLst>
              <a:ext uri="{FF2B5EF4-FFF2-40B4-BE49-F238E27FC236}">
                <a16:creationId xmlns:a16="http://schemas.microsoft.com/office/drawing/2014/main" xmlns="" id="{43729BCC-AD3C-4EE7-90E2-EEED33EA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371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885086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Реализация проектов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62EBB4D0-8171-43C6-8C3F-B5443CF04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42315"/>
              </p:ext>
            </p:extLst>
          </p:nvPr>
        </p:nvGraphicFramePr>
        <p:xfrm>
          <a:off x="910792" y="2115918"/>
          <a:ext cx="10370412" cy="209827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728402">
                  <a:extLst>
                    <a:ext uri="{9D8B030D-6E8A-4147-A177-3AD203B41FA5}">
                      <a16:colId xmlns:a16="http://schemas.microsoft.com/office/drawing/2014/main" xmlns="" val="819750701"/>
                    </a:ext>
                  </a:extLst>
                </a:gridCol>
                <a:gridCol w="1728402">
                  <a:extLst>
                    <a:ext uri="{9D8B030D-6E8A-4147-A177-3AD203B41FA5}">
                      <a16:colId xmlns:a16="http://schemas.microsoft.com/office/drawing/2014/main" xmlns="" val="2399704559"/>
                    </a:ext>
                  </a:extLst>
                </a:gridCol>
                <a:gridCol w="1728402">
                  <a:extLst>
                    <a:ext uri="{9D8B030D-6E8A-4147-A177-3AD203B41FA5}">
                      <a16:colId xmlns:a16="http://schemas.microsoft.com/office/drawing/2014/main" xmlns="" val="591382291"/>
                    </a:ext>
                  </a:extLst>
                </a:gridCol>
                <a:gridCol w="1728402">
                  <a:extLst>
                    <a:ext uri="{9D8B030D-6E8A-4147-A177-3AD203B41FA5}">
                      <a16:colId xmlns:a16="http://schemas.microsoft.com/office/drawing/2014/main" xmlns="" val="706798050"/>
                    </a:ext>
                  </a:extLst>
                </a:gridCol>
                <a:gridCol w="1728402">
                  <a:extLst>
                    <a:ext uri="{9D8B030D-6E8A-4147-A177-3AD203B41FA5}">
                      <a16:colId xmlns:a16="http://schemas.microsoft.com/office/drawing/2014/main" xmlns="" val="3453180405"/>
                    </a:ext>
                  </a:extLst>
                </a:gridCol>
                <a:gridCol w="1728402">
                  <a:extLst>
                    <a:ext uri="{9D8B030D-6E8A-4147-A177-3AD203B41FA5}">
                      <a16:colId xmlns:a16="http://schemas.microsoft.com/office/drawing/2014/main" xmlns="" val="2001596383"/>
                    </a:ext>
                  </a:extLst>
                </a:gridCol>
              </a:tblGrid>
              <a:tr h="429490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Продукт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Максимальная сумма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Цель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Срок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Обеспечение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Особенности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6827560"/>
                  </a:ext>
                </a:extLst>
              </a:tr>
              <a:tr h="1109663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Промышленная ипотека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50 млн. руб.</a:t>
                      </a:r>
                    </a:p>
                  </a:txBody>
                  <a:tcPr marL="45720" marR="45720" anchor="ctr">
                    <a:lnL>
                      <a:noFill/>
                    </a:lnL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2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На приобретение в собственность зданий, сооружений.</a:t>
                      </a:r>
                    </a:p>
                    <a:p>
                      <a:pPr marL="17280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2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На цели строительства и/или   реконструкций зданий,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2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Сооружений.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7-ми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лет.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Приобретаемое имущество.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Реализация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инвестиционных проектов направленных на  технологическое перевооружение, модернизацию или создание производств.</a:t>
                      </a:r>
                    </a:p>
                  </a:txBody>
                  <a:tcPr marL="45720" marR="45720" anchor="ctr">
                    <a:lnT w="12700" cmpd="sng">
                      <a:noFill/>
                    </a:lnT>
                    <a:lnB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4513167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BA55FC-0270-46FC-AC57-3DFFEE0BD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800" y="345232"/>
            <a:ext cx="1156068" cy="6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00BC4D-7171-434B-860D-751F22E6545D}"/>
              </a:ext>
            </a:extLst>
          </p:cNvPr>
          <p:cNvSpPr txBox="1"/>
          <p:nvPr/>
        </p:nvSpPr>
        <p:spPr>
          <a:xfrm>
            <a:off x="910792" y="1023458"/>
            <a:ext cx="9277004" cy="93871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ru-RU" b="1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 программы льготного заемного финансирования «Промышленная ипотека».</a:t>
            </a:r>
          </a:p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rgbClr val="003A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Основные условия программы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3A14B8-507A-4F89-A6E4-127A596F9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127"/>
            <a:ext cx="12192000" cy="1117600"/>
          </a:xfrm>
          <a:prstGeom prst="rect">
            <a:avLst/>
          </a:prstGeom>
        </p:spPr>
      </p:pic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xmlns="" id="{A61D75C7-72AD-4A81-95F9-5F9D327A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204" y="5735127"/>
            <a:ext cx="2743200" cy="365125"/>
          </a:xfrm>
        </p:spPr>
        <p:txBody>
          <a:bodyPr rIns="0"/>
          <a:lstStyle/>
          <a:p>
            <a:fld id="{3E5564C0-D407-401D-965D-2B66E2B328A5}" type="slidenum">
              <a:rPr lang="ru-RU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fld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12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19276</TotalTime>
  <Words>1390</Words>
  <Application>Microsoft Office PowerPoint</Application>
  <PresentationFormat>Произвольный</PresentationFormat>
  <Paragraphs>259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Новикова Елена Михайловна</cp:lastModifiedBy>
  <cp:revision>196</cp:revision>
  <cp:lastPrinted>2023-03-03T12:53:11Z</cp:lastPrinted>
  <dcterms:created xsi:type="dcterms:W3CDTF">2019-10-14T09:58:28Z</dcterms:created>
  <dcterms:modified xsi:type="dcterms:W3CDTF">2023-06-23T10:54:14Z</dcterms:modified>
</cp:coreProperties>
</file>