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16"/>
  </p:notesMasterIdLst>
  <p:sldIdLst>
    <p:sldId id="279" r:id="rId2"/>
    <p:sldId id="308" r:id="rId3"/>
    <p:sldId id="259" r:id="rId4"/>
    <p:sldId id="309" r:id="rId5"/>
    <p:sldId id="307" r:id="rId6"/>
    <p:sldId id="312" r:id="rId7"/>
    <p:sldId id="2568" r:id="rId8"/>
    <p:sldId id="288" r:id="rId9"/>
    <p:sldId id="2565" r:id="rId10"/>
    <p:sldId id="2566" r:id="rId11"/>
    <p:sldId id="299" r:id="rId12"/>
    <p:sldId id="310" r:id="rId13"/>
    <p:sldId id="311" r:id="rId14"/>
    <p:sldId id="282" r:id="rId15"/>
  </p:sldIdLst>
  <p:sldSz cx="12192000" cy="6858000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4E90"/>
    <a:srgbClr val="003AC2"/>
    <a:srgbClr val="0091E1"/>
    <a:srgbClr val="90C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0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maksichev_sv\Documents\&#1053;&#1086;&#1074;&#1080;&#1082;&#1086;&#1084;&#1073;&#1072;&#1085;&#1082;\&#1055;&#1088;&#1077;&#1079;&#1077;&#1085;&#1090;&#1072;&#1094;&#1080;&#1080;%20&#1087;&#1086;%20&#1084;&#1077;&#1088;&#1072;&#1084;%20&#1075;&#1086;&#1089;&#1087;&#1086;&#1076;&#1076;&#1077;&#1088;&#1078;&#1082;&#1080;\&#1044;&#1083;&#1103;%20&#1056;&#1054;&#1057;&#1058;&#1045;&#1061;%20-%2012.01.2023\&#1088;&#1072;&#1089;&#1095;&#1077;&#1090;&#1085;&#1099;&#1081;%20&#1092;&#1072;&#1081;&#1083;%20&#8470;2.xlsx" TargetMode="External"/><Relationship Id="rId4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maksichev_sv\Documents\&#1053;&#1086;&#1074;&#1080;&#1082;&#1086;&#1084;&#1073;&#1072;&#1085;&#1082;\&#1055;&#1088;&#1077;&#1079;&#1077;&#1085;&#1090;&#1072;&#1094;&#1080;&#1080;%20&#1087;&#1086;%20&#1084;&#1077;&#1088;&#1072;&#1084;%20&#1075;&#1086;&#1089;&#1087;&#1086;&#1076;&#1076;&#1077;&#1088;&#1078;&#1082;&#1080;\&#1044;&#1083;&#1103;%20&#1056;&#1054;&#1057;&#1058;&#1045;&#1061;%20-%2012.01.2023\&#1088;&#1072;&#1089;&#1095;&#1077;&#1090;&#1085;&#1099;&#1081;%20&#1092;&#1072;&#1081;&#1083;%20&#8470;2.xlsx" TargetMode="External"/><Relationship Id="rId4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Среднегодовой портфель с мерами гос. поддержки  (млн. руб.) 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Лист1!$I$88:$K$88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Лист1!$I$87:$K$87</c:f>
              <c:numCache>
                <c:formatCode>_-* #\ ##0\ _₽_-;\-* #\ ##0\ _₽_-;_-* "-"??\ _₽_-;_-@_-</c:formatCode>
                <c:ptCount val="3"/>
                <c:pt idx="0">
                  <c:v>3977.1058333333331</c:v>
                </c:pt>
                <c:pt idx="1">
                  <c:v>19121.056666666667</c:v>
                </c:pt>
                <c:pt idx="2">
                  <c:v>39209.95446509889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1E4-4AF0-9085-5F511BA763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1139200"/>
        <c:axId val="101140736"/>
      </c:barChart>
      <c:catAx>
        <c:axId val="101139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1140736"/>
        <c:crosses val="autoZero"/>
        <c:auto val="1"/>
        <c:lblAlgn val="ctr"/>
        <c:lblOffset val="100"/>
        <c:noMultiLvlLbl val="0"/>
      </c:catAx>
      <c:valAx>
        <c:axId val="101140736"/>
        <c:scaling>
          <c:orientation val="minMax"/>
        </c:scaling>
        <c:delete val="1"/>
        <c:axPos val="l"/>
        <c:numFmt formatCode="_-* #\ ##0\ _₽_-;\-* #\ ##0\ _₽_-;_-* &quot;-&quot;??\ _₽_-;_-@_-" sourceLinked="1"/>
        <c:majorTickMark val="none"/>
        <c:minorTickMark val="none"/>
        <c:tickLblPos val="nextTo"/>
        <c:crossAx val="10113920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1" u="none" strike="noStrike" kern="1200" spc="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ru-RU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Объем полученной субсидии </a:t>
            </a:r>
            <a:r>
              <a:rPr lang="ru-RU" sz="800" b="0" i="1" u="none" strike="noStrike" baseline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(млн. руб.)</a:t>
            </a:r>
            <a:endParaRPr lang="ru-RU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Лист1!$I$88:$K$88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Лист1!$I$105:$K$105</c:f>
              <c:numCache>
                <c:formatCode>_-* #\ ##0\ _₽_-;\-* #\ ##0\ _₽_-;_-* "-"??\ _₽_-;_-@_-</c:formatCode>
                <c:ptCount val="3"/>
                <c:pt idx="0">
                  <c:v>56.521999999999998</c:v>
                </c:pt>
                <c:pt idx="1">
                  <c:v>537.60633099999995</c:v>
                </c:pt>
                <c:pt idx="2">
                  <c:v>1216.2729374330002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39E-4958-9166-E6500DF0AF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1784960"/>
        <c:axId val="101794944"/>
      </c:barChart>
      <c:catAx>
        <c:axId val="101784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ru-RU"/>
          </a:p>
        </c:txPr>
        <c:crossAx val="101794944"/>
        <c:crosses val="autoZero"/>
        <c:auto val="1"/>
        <c:lblAlgn val="ctr"/>
        <c:lblOffset val="100"/>
        <c:noMultiLvlLbl val="0"/>
      </c:catAx>
      <c:valAx>
        <c:axId val="101794944"/>
        <c:scaling>
          <c:orientation val="minMax"/>
        </c:scaling>
        <c:delete val="1"/>
        <c:axPos val="l"/>
        <c:numFmt formatCode="_-* #\ ##0\ _₽_-;\-* #\ ##0\ _₽_-;_-* &quot;-&quot;??\ _₽_-;_-@_-" sourceLinked="1"/>
        <c:majorTickMark val="none"/>
        <c:minorTickMark val="none"/>
        <c:tickLblPos val="nextTo"/>
        <c:crossAx val="10178496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0.7608</cdr:x>
      <cdr:y>0.71541</cdr:y>
    </cdr:from>
    <cdr:to>
      <cdr:x>0.87778</cdr:x>
      <cdr:y>0.83805</cdr:y>
    </cdr:to>
    <cdr:sp macro="" textlink="">
      <cdr:nvSpPr>
        <cdr:cNvPr id="2" name="Прямоугольник 1">
          <a:extLst xmlns:a="http://schemas.openxmlformats.org/drawingml/2006/main">
            <a:ext uri="{FF2B5EF4-FFF2-40B4-BE49-F238E27FC236}">
              <a16:creationId xmlns:a16="http://schemas.microsoft.com/office/drawing/2014/main" xmlns="" id="{AB64D881-C3FC-4A7C-8780-87B05AC8D948}"/>
            </a:ext>
          </a:extLst>
        </cdr:cNvPr>
        <cdr:cNvSpPr/>
      </cdr:nvSpPr>
      <cdr:spPr>
        <a:xfrm xmlns:a="http://schemas.openxmlformats.org/drawingml/2006/main">
          <a:off x="3478362" y="1962510"/>
          <a:ext cx="534838" cy="33643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200" dirty="0">
              <a:solidFill>
                <a:srgbClr val="1A4E90"/>
              </a:solidFill>
            </a:rPr>
            <a:t>х 10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0.45094</cdr:x>
      <cdr:y>0.68857</cdr:y>
    </cdr:from>
    <cdr:to>
      <cdr:x>0.55367</cdr:x>
      <cdr:y>0.81121</cdr:y>
    </cdr:to>
    <cdr:sp macro="" textlink="">
      <cdr:nvSpPr>
        <cdr:cNvPr id="2" name="Прямоугольник 1">
          <a:extLst xmlns:a="http://schemas.openxmlformats.org/drawingml/2006/main">
            <a:ext uri="{FF2B5EF4-FFF2-40B4-BE49-F238E27FC236}">
              <a16:creationId xmlns:a16="http://schemas.microsoft.com/office/drawing/2014/main" xmlns="" id="{AB64D881-C3FC-4A7C-8780-87B05AC8D948}"/>
            </a:ext>
          </a:extLst>
        </cdr:cNvPr>
        <cdr:cNvSpPr/>
      </cdr:nvSpPr>
      <cdr:spPr>
        <a:xfrm xmlns:a="http://schemas.openxmlformats.org/drawingml/2006/main">
          <a:off x="2061712" y="1888881"/>
          <a:ext cx="469661" cy="33643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200" dirty="0">
              <a:solidFill>
                <a:srgbClr val="1A4E90"/>
              </a:solidFill>
            </a:rPr>
            <a:t>х 9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10AB82-3D5D-4200-85A4-A6DCDC0746F9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3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1599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1599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4EC7A-7E3E-4682-80C9-78E356AE9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114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01F6BF-652A-42F4-AF1E-C8EBBC377CB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1067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BAAA8-DAE0-4813-819E-1CAC3406642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891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28A0F36-3C5F-4C6D-BEAB-99BAB1B8C5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BBC982A-40FE-44D2-A131-0DF3850765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E082B22-08F0-47E7-B1BE-39CF21EB0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43E7F-77EF-405B-87F2-3BE005566361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CA59AC5-85E8-42E5-BFEC-6822663EF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C9FA14E-808D-41B9-BE82-3ACF35453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639B-DC04-44F7-BCD3-210D06C19A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532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04655D-DC3E-4DB2-893E-F2D0AA01A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4F987E8-B29A-46D5-A21E-5DECAB5917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332EA70-EC31-460D-B7C6-5FAA615A4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43E7F-77EF-405B-87F2-3BE005566361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7C4072C-5FAF-44EC-A9D9-94BD9E9B5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9AC23A9-0026-4E21-8637-589F1162D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639B-DC04-44F7-BCD3-210D06C19A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496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A0E0E820-6EF6-4476-B232-C6754A7EE9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CD3C3DF-BBB0-4C5C-90A7-75695ACCD5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ACDEFC7-8D1F-42F6-ADEE-087A188AD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43E7F-77EF-405B-87F2-3BE005566361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846B543-0C59-40A2-9C91-316A0E955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5E61FE6-7FDA-4508-A316-8F8A6A0CB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639B-DC04-44F7-BCD3-210D06C19A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126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E97584-5BB3-4837-9B62-D2E3AA75A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E391D52-7065-4385-AD5A-CE64FE6D3A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C75A43B-6486-4E1D-84F0-B805D2CD5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43E7F-77EF-405B-87F2-3BE005566361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69315CB-F8CD-47A4-AE74-24E259D02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03A6805-1F14-4375-B7F5-4FCC83CEF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639B-DC04-44F7-BCD3-210D06C19A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74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2FC9F4-DC90-42F4-9AF9-00953BAFC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28418B6-CBB8-4620-9BE6-8B4BD6CDE1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D47D396-9DB3-4BA0-8E67-E2121DB1F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43E7F-77EF-405B-87F2-3BE005566361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B7AD45A-6C05-4BA0-9C2A-8D9C15827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8CA714F-39E9-47F9-B28C-9103D5CBD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639B-DC04-44F7-BCD3-210D06C19A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683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7E87A1-E8C7-40A4-BACC-8058EC2BF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D721A62-2F91-4F71-B778-F2AA49D0A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2E542A2-263D-478F-BE88-38505C4BC6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AB4EF2C-B7A5-4146-AE9D-68B833335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43E7F-77EF-405B-87F2-3BE005566361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6F60C73-7F68-402E-A7B3-FF1B4FD62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81A8650-1E98-4AFF-B1B1-649CD18A7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639B-DC04-44F7-BCD3-210D06C19A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522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6D6CAD7-0546-471E-BF5F-CA6F3C258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B689ABE-F264-4B45-B61E-0331ADE007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B39F2C2-3B16-42C8-B0C0-ADB225AB66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9C8D13A-1943-4BF2-A09E-2571A4BF3E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A30357BB-BB3E-4C48-BED1-5B9743173C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BDAAA9DF-10D5-4D59-AC32-EAEF0703C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43E7F-77EF-405B-87F2-3BE005566361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92B845F6-9F4B-4FE5-88DD-8A57FED7D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14AAEE8D-AD41-45CD-B35F-CBDC84A35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639B-DC04-44F7-BCD3-210D06C19A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10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833A2C-D000-435F-94E4-97797DC2B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17CC1B1-8104-45E9-8204-6361541A0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43E7F-77EF-405B-87F2-3BE005566361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65F275F-E2DA-41EB-9AC3-25379C2D5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D36F9E0-5C4F-4D94-B7AC-21462F77E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639B-DC04-44F7-BCD3-210D06C19A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379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7C06014D-1BBF-46A4-B27B-133743AC3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43E7F-77EF-405B-87F2-3BE005566361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4440208-ADA4-4E1A-A176-A3CF4FEFC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C17A58D-F5C9-4142-BAAE-37D8FEB7C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639B-DC04-44F7-BCD3-210D06C19A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162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30EDA9-6C0A-47CA-A4B2-33F1D3B4B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D2CAE91-4BCE-4F8B-962B-74A7DCEFE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01FA19C-2DCE-4B89-9AB6-1438DC81B3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32A0448-E91F-460B-8A8D-046CAAA7F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43E7F-77EF-405B-87F2-3BE005566361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897E69B-A4FE-4A99-B889-8205F9691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4F85088-838F-4E05-8202-FDA06477E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639B-DC04-44F7-BCD3-210D06C19A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173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40E878-5EF3-4B2A-8F95-FAB8E2C4B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C31EA6D6-668E-4C7E-8EF3-24B19A20B5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586E6E1-7931-4156-A14C-53C3D5CA49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5B43BEB-6AB7-440C-BBC6-DB380E1D6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43E7F-77EF-405B-87F2-3BE005566361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7C8FDFC-4D7D-4AEA-A639-6DDE56C09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B07FF2A-2A7B-4E33-8347-E60031E84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639B-DC04-44F7-BCD3-210D06C19A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412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88E82B-EF52-471E-ABC9-F6115A77D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9901F06-E2F1-4FBB-B603-2317F1BF11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0DBFC50-BE2A-49B2-91AF-A4AD15EA40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43E7F-77EF-405B-87F2-3BE005566361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AD0B804-71DF-491D-B1B6-02595A6982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B7D2121-1400-424B-BBDC-6D2D20B743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7639B-DC04-44F7-BCD3-210D06C19A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756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6.jp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23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78B24D2-B695-4C8C-9AAD-803318FF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4C0FF33-696B-4105-BD29-38C7C45427AF}"/>
              </a:ext>
            </a:extLst>
          </p:cNvPr>
          <p:cNvSpPr txBox="1"/>
          <p:nvPr/>
        </p:nvSpPr>
        <p:spPr>
          <a:xfrm>
            <a:off x="732693" y="1652954"/>
            <a:ext cx="8212016" cy="156966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Финансирование проектов развития промышленности с использованием мер господдержки и собственных льготных программ АО АКБ «НОВИКОМБАНК»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741E700-BE04-4635-A73B-0343E37E1368}"/>
              </a:ext>
            </a:extLst>
          </p:cNvPr>
          <p:cNvSpPr txBox="1"/>
          <p:nvPr/>
        </p:nvSpPr>
        <p:spPr>
          <a:xfrm>
            <a:off x="521678" y="5551672"/>
            <a:ext cx="11462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endParaRPr lang="ru-RU" altLang="ru-RU" sz="1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Bef>
                <a:spcPct val="0"/>
              </a:spcBef>
            </a:pPr>
            <a:r>
              <a:rPr lang="ru-RU" alt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Челябинск, 20 июня 2023</a:t>
            </a:r>
          </a:p>
        </p:txBody>
      </p:sp>
    </p:spTree>
    <p:extLst>
      <p:ext uri="{BB962C8B-B14F-4D97-AF65-F5344CB8AC3E}">
        <p14:creationId xmlns:p14="http://schemas.microsoft.com/office/powerpoint/2010/main" val="820916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43E80C2D-6905-453E-AC20-20F70C283A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9" name="Rectangle 8">
            <a:extLst>
              <a:ext uri="{FF2B5EF4-FFF2-40B4-BE49-F238E27FC236}">
                <a16:creationId xmlns:a16="http://schemas.microsoft.com/office/drawing/2014/main" xmlns="" id="{11CE081F-3703-40BC-83D2-8005D63B18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130" y="372375"/>
            <a:ext cx="10125934" cy="368889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 dirty="0">
                <a:solidFill>
                  <a:schemeClr val="bg1"/>
                </a:solidFill>
                <a:latin typeface="Verdana" panose="020B0604030504040204" pitchFamily="34" charset="0"/>
              </a:rPr>
              <a:t>Динамика государственной поддержки</a:t>
            </a: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565A0327-18B4-433E-A24C-30528F55CA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8264" y="345232"/>
            <a:ext cx="1155140" cy="678226"/>
          </a:xfrm>
          <a:prstGeom prst="rect">
            <a:avLst/>
          </a:prstGeom>
        </p:spPr>
      </p:pic>
      <p:graphicFrame>
        <p:nvGraphicFramePr>
          <p:cNvPr id="20" name="Диаграмма 19">
            <a:extLst>
              <a:ext uri="{FF2B5EF4-FFF2-40B4-BE49-F238E27FC236}">
                <a16:creationId xmlns:a16="http://schemas.microsoft.com/office/drawing/2014/main" xmlns="" id="{FC170DAC-0D95-4696-8E31-328C7089F4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9870515"/>
              </p:ext>
            </p:extLst>
          </p:nvPr>
        </p:nvGraphicFramePr>
        <p:xfrm>
          <a:off x="1016000" y="157432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2" name="Диаграмма 21">
            <a:extLst>
              <a:ext uri="{FF2B5EF4-FFF2-40B4-BE49-F238E27FC236}">
                <a16:creationId xmlns:a16="http://schemas.microsoft.com/office/drawing/2014/main" xmlns="" id="{C5181FBC-B5E2-47DD-BBAF-E34C2AB49D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878780"/>
              </p:ext>
            </p:extLst>
          </p:nvPr>
        </p:nvGraphicFramePr>
        <p:xfrm>
          <a:off x="6604000" y="157432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3" name="Shape 83">
            <a:extLst>
              <a:ext uri="{FF2B5EF4-FFF2-40B4-BE49-F238E27FC236}">
                <a16:creationId xmlns:a16="http://schemas.microsoft.com/office/drawing/2014/main" xmlns="" id="{F00EDF69-03BD-45A8-A9A7-EE0EF4ACF487}"/>
              </a:ext>
            </a:extLst>
          </p:cNvPr>
          <p:cNvSpPr/>
          <p:nvPr/>
        </p:nvSpPr>
        <p:spPr>
          <a:xfrm>
            <a:off x="987027" y="5173700"/>
            <a:ext cx="4480641" cy="318036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defRPr sz="2600">
                <a:solidFill>
                  <a:srgbClr val="212123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</a:lstStyle>
          <a:p>
            <a:pPr algn="ctr"/>
            <a:r>
              <a:rPr lang="ru-RU" sz="1400" dirty="0">
                <a:solidFill>
                  <a:srgbClr val="00388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Портфель с 2020 г. вырос в 10 раз </a:t>
            </a:r>
          </a:p>
        </p:txBody>
      </p:sp>
      <p:sp>
        <p:nvSpPr>
          <p:cNvPr id="24" name="Shape 83">
            <a:extLst>
              <a:ext uri="{FF2B5EF4-FFF2-40B4-BE49-F238E27FC236}">
                <a16:creationId xmlns:a16="http://schemas.microsoft.com/office/drawing/2014/main" xmlns="" id="{DC828897-F9BE-4EDF-810E-5430262F1BBC}"/>
              </a:ext>
            </a:extLst>
          </p:cNvPr>
          <p:cNvSpPr/>
          <p:nvPr/>
        </p:nvSpPr>
        <p:spPr>
          <a:xfrm>
            <a:off x="6454695" y="5198264"/>
            <a:ext cx="5294482" cy="318036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defRPr sz="2600">
                <a:solidFill>
                  <a:srgbClr val="212123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</a:lstStyle>
          <a:p>
            <a:pPr algn="ctr"/>
            <a:r>
              <a:rPr lang="ru-RU" sz="1400" dirty="0">
                <a:solidFill>
                  <a:srgbClr val="00388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Объем полученной субсидии вырос с 2020 г. в 21 раз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B64D881-C3FC-4A7C-8780-87B05AC8D948}"/>
              </a:ext>
            </a:extLst>
          </p:cNvPr>
          <p:cNvSpPr/>
          <p:nvPr/>
        </p:nvSpPr>
        <p:spPr>
          <a:xfrm>
            <a:off x="3071004" y="3536831"/>
            <a:ext cx="448574" cy="3364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1A4E90"/>
                </a:solidFill>
              </a:rPr>
              <a:t>х 5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6D7A30C8-5103-44DE-8CB7-1DFC77996DC9}"/>
              </a:ext>
            </a:extLst>
          </p:cNvPr>
          <p:cNvSpPr/>
          <p:nvPr/>
        </p:nvSpPr>
        <p:spPr>
          <a:xfrm>
            <a:off x="10059690" y="3463202"/>
            <a:ext cx="533548" cy="3364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>
                <a:solidFill>
                  <a:srgbClr val="1A4E90"/>
                </a:solidFill>
              </a:rPr>
              <a:t>х 21</a:t>
            </a:r>
          </a:p>
        </p:txBody>
      </p:sp>
    </p:spTree>
    <p:extLst>
      <p:ext uri="{BB962C8B-B14F-4D97-AF65-F5344CB8AC3E}">
        <p14:creationId xmlns:p14="http://schemas.microsoft.com/office/powerpoint/2010/main" val="2109931756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3E80C2D-6905-453E-AC20-20F70C283A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92000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DDE6678-4687-4411-A034-8513FDF8D0B9}"/>
              </a:ext>
            </a:extLst>
          </p:cNvPr>
          <p:cNvSpPr txBox="1"/>
          <p:nvPr/>
        </p:nvSpPr>
        <p:spPr>
          <a:xfrm>
            <a:off x="910792" y="1023458"/>
            <a:ext cx="9442883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Собственные льготные программы Новикомбанка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B6ADFFB6-0904-4AA5-96FE-267BC8B40FBF}"/>
              </a:ext>
            </a:extLst>
          </p:cNvPr>
          <p:cNvSpPr/>
          <p:nvPr/>
        </p:nvSpPr>
        <p:spPr>
          <a:xfrm>
            <a:off x="910792" y="3917323"/>
            <a:ext cx="857250" cy="85725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3" name="Соединитель: уступ 12">
            <a:extLst>
              <a:ext uri="{FF2B5EF4-FFF2-40B4-BE49-F238E27FC236}">
                <a16:creationId xmlns:a16="http://schemas.microsoft.com/office/drawing/2014/main" xmlns="" id="{BFF8DE41-7D1B-4AF4-9373-228D8D54FC8C}"/>
              </a:ext>
            </a:extLst>
          </p:cNvPr>
          <p:cNvCxnSpPr>
            <a:cxnSpLocks/>
            <a:stCxn id="12" idx="4"/>
          </p:cNvCxnSpPr>
          <p:nvPr/>
        </p:nvCxnSpPr>
        <p:spPr>
          <a:xfrm rot="16200000" flipH="1">
            <a:off x="2608590" y="3505400"/>
            <a:ext cx="170362" cy="2708708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BBA64555-52F3-49E5-8DC2-DCE9F1DFE9AD}"/>
              </a:ext>
            </a:extLst>
          </p:cNvPr>
          <p:cNvSpPr/>
          <p:nvPr/>
        </p:nvSpPr>
        <p:spPr>
          <a:xfrm>
            <a:off x="4495800" y="3917322"/>
            <a:ext cx="857250" cy="85725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9" name="Соединитель: уступ 18">
            <a:extLst>
              <a:ext uri="{FF2B5EF4-FFF2-40B4-BE49-F238E27FC236}">
                <a16:creationId xmlns:a16="http://schemas.microsoft.com/office/drawing/2014/main" xmlns="" id="{902CEF46-D8E9-4397-93C3-367744FE55E3}"/>
              </a:ext>
            </a:extLst>
          </p:cNvPr>
          <p:cNvCxnSpPr>
            <a:cxnSpLocks/>
            <a:stCxn id="14" idx="4"/>
          </p:cNvCxnSpPr>
          <p:nvPr/>
        </p:nvCxnSpPr>
        <p:spPr>
          <a:xfrm rot="16200000" flipH="1">
            <a:off x="6193598" y="3505399"/>
            <a:ext cx="170362" cy="2708708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53E2AE47-05A4-4A1A-B83B-38015BF227BD}"/>
              </a:ext>
            </a:extLst>
          </p:cNvPr>
          <p:cNvSpPr txBox="1"/>
          <p:nvPr/>
        </p:nvSpPr>
        <p:spPr>
          <a:xfrm>
            <a:off x="1907309" y="4084337"/>
            <a:ext cx="2588491" cy="600164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«Заморозка» базовой</a:t>
            </a:r>
          </a:p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ставки кредитования</a:t>
            </a:r>
          </a:p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марте-мае 2022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2239A71-29AB-4A8A-A09C-D93F15E5AF45}"/>
              </a:ext>
            </a:extLst>
          </p:cNvPr>
          <p:cNvSpPr txBox="1"/>
          <p:nvPr/>
        </p:nvSpPr>
        <p:spPr>
          <a:xfrm>
            <a:off x="5546785" y="3868615"/>
            <a:ext cx="2276848" cy="969496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Программа поддержки ОПК, в </a:t>
            </a:r>
            <a:r>
              <a:rPr lang="ru-RU" sz="12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т.ч</a:t>
            </a:r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для производства гражданской продукции, по ставке 5% годовых</a:t>
            </a: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xmlns="" id="{98593129-6929-4B3B-B93B-0FCC3ADD2F6A}"/>
              </a:ext>
            </a:extLst>
          </p:cNvPr>
          <p:cNvSpPr/>
          <p:nvPr/>
        </p:nvSpPr>
        <p:spPr>
          <a:xfrm>
            <a:off x="910792" y="5083863"/>
            <a:ext cx="857250" cy="85725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23" name="Соединитель: уступ 22">
            <a:extLst>
              <a:ext uri="{FF2B5EF4-FFF2-40B4-BE49-F238E27FC236}">
                <a16:creationId xmlns:a16="http://schemas.microsoft.com/office/drawing/2014/main" xmlns="" id="{AFFC2EA5-CD05-4126-8E66-0915E1D6690C}"/>
              </a:ext>
            </a:extLst>
          </p:cNvPr>
          <p:cNvCxnSpPr>
            <a:cxnSpLocks/>
            <a:stCxn id="22" idx="4"/>
          </p:cNvCxnSpPr>
          <p:nvPr/>
        </p:nvCxnSpPr>
        <p:spPr>
          <a:xfrm rot="16200000" flipH="1">
            <a:off x="2608590" y="4671940"/>
            <a:ext cx="170362" cy="2708708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>
            <a:extLst>
              <a:ext uri="{FF2B5EF4-FFF2-40B4-BE49-F238E27FC236}">
                <a16:creationId xmlns:a16="http://schemas.microsoft.com/office/drawing/2014/main" xmlns="" id="{5159E2B4-D107-4DBB-84DC-6917ACD22995}"/>
              </a:ext>
            </a:extLst>
          </p:cNvPr>
          <p:cNvSpPr/>
          <p:nvPr/>
        </p:nvSpPr>
        <p:spPr>
          <a:xfrm>
            <a:off x="4495800" y="5083862"/>
            <a:ext cx="857250" cy="85725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25" name="Соединитель: уступ 24">
            <a:extLst>
              <a:ext uri="{FF2B5EF4-FFF2-40B4-BE49-F238E27FC236}">
                <a16:creationId xmlns:a16="http://schemas.microsoft.com/office/drawing/2014/main" xmlns="" id="{3CD3AFE6-A1A3-4136-9084-A936F02718F5}"/>
              </a:ext>
            </a:extLst>
          </p:cNvPr>
          <p:cNvCxnSpPr>
            <a:cxnSpLocks/>
            <a:stCxn id="24" idx="4"/>
          </p:cNvCxnSpPr>
          <p:nvPr/>
        </p:nvCxnSpPr>
        <p:spPr>
          <a:xfrm rot="16200000" flipH="1">
            <a:off x="6193598" y="4671939"/>
            <a:ext cx="170362" cy="2708708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E071F1B-734F-49E2-B4CD-285A11DC474D}"/>
              </a:ext>
            </a:extLst>
          </p:cNvPr>
          <p:cNvSpPr txBox="1"/>
          <p:nvPr/>
        </p:nvSpPr>
        <p:spPr>
          <a:xfrm>
            <a:off x="1907309" y="5250877"/>
            <a:ext cx="2588491" cy="600164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Льготные условия</a:t>
            </a:r>
          </a:p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для МСП-участников государственных закупок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1B48B85-2B75-4A7C-91DA-621886542827}"/>
              </a:ext>
            </a:extLst>
          </p:cNvPr>
          <p:cNvSpPr txBox="1"/>
          <p:nvPr/>
        </p:nvSpPr>
        <p:spPr>
          <a:xfrm>
            <a:off x="5498233" y="5250877"/>
            <a:ext cx="2464693" cy="784830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Программа льготной гарантийной поддержки гражданского авиастроения</a:t>
            </a:r>
          </a:p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(в т.ч. НИОКР)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AB6B23A1-4223-482B-A91F-967137B644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535" y="4093334"/>
            <a:ext cx="467125" cy="467125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A47D0073-E999-4D5D-B2AE-D0B1564673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862" y="5296243"/>
            <a:ext cx="467125" cy="467125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B575CC26-3E85-4B24-9570-B655126EB1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854" y="4112384"/>
            <a:ext cx="467125" cy="467125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518EC9E9-9FB3-456F-B8E7-DF79899470F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854" y="5263110"/>
            <a:ext cx="467125" cy="467125"/>
          </a:xfrm>
          <a:prstGeom prst="rect">
            <a:avLst/>
          </a:prstGeom>
        </p:spPr>
      </p:pic>
      <p:sp>
        <p:nvSpPr>
          <p:cNvPr id="34" name="Овал 33">
            <a:extLst>
              <a:ext uri="{FF2B5EF4-FFF2-40B4-BE49-F238E27FC236}">
                <a16:creationId xmlns:a16="http://schemas.microsoft.com/office/drawing/2014/main" xmlns="" id="{770DBE31-3856-4F2D-B215-294E011150A9}"/>
              </a:ext>
            </a:extLst>
          </p:cNvPr>
          <p:cNvSpPr/>
          <p:nvPr/>
        </p:nvSpPr>
        <p:spPr>
          <a:xfrm>
            <a:off x="8159317" y="3917322"/>
            <a:ext cx="857250" cy="85725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35" name="Соединитель: уступ 34">
            <a:extLst>
              <a:ext uri="{FF2B5EF4-FFF2-40B4-BE49-F238E27FC236}">
                <a16:creationId xmlns:a16="http://schemas.microsoft.com/office/drawing/2014/main" xmlns="" id="{9A1011E3-5160-4761-8D8D-0F5DA3B59EFD}"/>
              </a:ext>
            </a:extLst>
          </p:cNvPr>
          <p:cNvCxnSpPr>
            <a:cxnSpLocks/>
            <a:stCxn id="34" idx="4"/>
          </p:cNvCxnSpPr>
          <p:nvPr/>
        </p:nvCxnSpPr>
        <p:spPr>
          <a:xfrm rot="16200000" flipH="1">
            <a:off x="9264095" y="4098419"/>
            <a:ext cx="1336902" cy="2689208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5E97323C-01F4-4B05-BBB0-410BE34507D5}"/>
              </a:ext>
            </a:extLst>
          </p:cNvPr>
          <p:cNvSpPr txBox="1"/>
          <p:nvPr/>
        </p:nvSpPr>
        <p:spPr>
          <a:xfrm>
            <a:off x="9161751" y="4084337"/>
            <a:ext cx="2325399" cy="1892826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Программа целевого кредитования на цели опережающего финансирования поставки продукции для запуска производства самолетов SSJ-NEW, МС-21, Ту-214</a:t>
            </a:r>
          </a:p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 других типов по государственному заказу гражданского направления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DE7001E9-4709-46A0-9462-2B555EA39064}"/>
              </a:ext>
            </a:extLst>
          </p:cNvPr>
          <p:cNvSpPr txBox="1"/>
          <p:nvPr/>
        </p:nvSpPr>
        <p:spPr>
          <a:xfrm>
            <a:off x="910792" y="2470507"/>
            <a:ext cx="10385858" cy="83099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Поддержка ведущих промышленных предприятий – ключевое направление деятельности Банка. В 2022 году Новикомбанк оперативно разработал и запустил собственные льготные программы кредитования промышленности</a:t>
            </a: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xmlns="" id="{2CB59B4B-582D-4DBD-A569-E86AC27B274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6185" y="3995139"/>
            <a:ext cx="663514" cy="663514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0F20225B-EF29-4E1C-8D9D-99BAB6FBB5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8264" y="345232"/>
            <a:ext cx="1155140" cy="678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933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3E80C2D-6905-453E-AC20-20F70C283A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92000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DDE6678-4687-4411-A034-8513FDF8D0B9}"/>
              </a:ext>
            </a:extLst>
          </p:cNvPr>
          <p:cNvSpPr txBox="1"/>
          <p:nvPr/>
        </p:nvSpPr>
        <p:spPr>
          <a:xfrm>
            <a:off x="910792" y="1023458"/>
            <a:ext cx="9442883" cy="120032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Программа льготной гарантийной поддержки гражданского авиастроения</a:t>
            </a:r>
          </a:p>
          <a:p>
            <a:r>
              <a:rPr lang="ru-RU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(в т.ч. НИОКР)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DE7001E9-4709-46A0-9462-2B555EA39064}"/>
              </a:ext>
            </a:extLst>
          </p:cNvPr>
          <p:cNvSpPr txBox="1"/>
          <p:nvPr/>
        </p:nvSpPr>
        <p:spPr>
          <a:xfrm>
            <a:off x="910792" y="2470507"/>
            <a:ext cx="10385858" cy="206210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Поддержка ведущих промышленных предприятий авиа- и вертолетостроения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Предоставление банковских гарантий обеспечения надлежащего исполнения договоров и контрактов / возвратов авансов по договорам и контрактам, заключенным / заключаемым с отдельными предприятиями</a:t>
            </a:r>
            <a:r>
              <a:rPr lang="en-US"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ru-RU" sz="1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Цель: выполнение научно-исследовательских и опытно-конструкторских работ, поставка/изготовление опытных образцов/серийной продукции в рамках создания самолетов и вертолетов гражданского и многоцелевого назначения и их серийного производства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0F20225B-EF29-4E1C-8D9D-99BAB6FBB5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8264" y="345232"/>
            <a:ext cx="1155140" cy="678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4804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3E80C2D-6905-453E-AC20-20F70C283A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92000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DDE6678-4687-4411-A034-8513FDF8D0B9}"/>
              </a:ext>
            </a:extLst>
          </p:cNvPr>
          <p:cNvSpPr txBox="1"/>
          <p:nvPr/>
        </p:nvSpPr>
        <p:spPr>
          <a:xfrm>
            <a:off x="910792" y="1023458"/>
            <a:ext cx="9442883" cy="120032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Программа целевого кредитования на цели опережающего финансирования поставки продукции для запуска производства самолетов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DE7001E9-4709-46A0-9462-2B555EA39064}"/>
              </a:ext>
            </a:extLst>
          </p:cNvPr>
          <p:cNvSpPr txBox="1"/>
          <p:nvPr/>
        </p:nvSpPr>
        <p:spPr>
          <a:xfrm>
            <a:off x="910792" y="3002137"/>
            <a:ext cx="10385858" cy="255454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рамках Комплексной программы развития авиатранспортной отрасли Российской Федерации до 2030 года в соответствии с распоряжением Правительства РФ №1693-р от 25.06.2022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Поддержка ведущих промышленных предприятий авиастроения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Цель - опережающее финансирование производства изделий и компонентной базы, закупок покупных комплектующих изделий (ПКИ), иных производственных затрат, осуществляемых в целях обеспечения поставки Продукции для запуска производства Самолетов SSJ-NEW, МС-21, Ту-214 и других типов по государственному заказу гражданского направления в рамках реализации Комплексной программы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Средства предоставляются на отдельный расчетный счет заемщика 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0F20225B-EF29-4E1C-8D9D-99BAB6FBB5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8264" y="345232"/>
            <a:ext cx="1155140" cy="678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4366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B40941A-57F5-4817-9C70-BD6D346724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B20BF06-898F-4264-90B1-F90D0B497FF6}"/>
              </a:ext>
            </a:extLst>
          </p:cNvPr>
          <p:cNvSpPr txBox="1"/>
          <p:nvPr/>
        </p:nvSpPr>
        <p:spPr>
          <a:xfrm rot="10800000" flipV="1">
            <a:off x="410307" y="3673392"/>
            <a:ext cx="19884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Контакты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741E700-BE04-4635-A73B-0343E37E1368}"/>
              </a:ext>
            </a:extLst>
          </p:cNvPr>
          <p:cNvSpPr txBox="1"/>
          <p:nvPr/>
        </p:nvSpPr>
        <p:spPr>
          <a:xfrm>
            <a:off x="369277" y="4671646"/>
            <a:ext cx="42997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39976">
              <a:lnSpc>
                <a:spcPct val="150000"/>
              </a:lnSpc>
            </a:pPr>
            <a:r>
              <a:rPr lang="ru-RU" sz="16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Управляющий:</a:t>
            </a:r>
          </a:p>
          <a:p>
            <a:pPr defTabSz="239976">
              <a:lnSpc>
                <a:spcPct val="150000"/>
              </a:lnSpc>
            </a:pPr>
            <a:r>
              <a:rPr lang="ru-RU" sz="1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Кудрякова Ирина Александровна</a:t>
            </a:r>
          </a:p>
          <a:p>
            <a:pPr defTabSz="239976">
              <a:lnSpc>
                <a:spcPct val="150000"/>
              </a:lnSpc>
            </a:pPr>
            <a:r>
              <a:rPr lang="ru-RU" sz="16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kydryakova@chlb.novikom.ru</a:t>
            </a:r>
          </a:p>
          <a:p>
            <a:pPr defTabSz="239976">
              <a:lnSpc>
                <a:spcPct val="150000"/>
              </a:lnSpc>
            </a:pPr>
            <a:r>
              <a:rPr lang="ru-RU" sz="16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Тел. +7912 310-27-28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EF7E72A-8D92-435B-A1A4-C14836E2FCC6}"/>
              </a:ext>
            </a:extLst>
          </p:cNvPr>
          <p:cNvSpPr txBox="1"/>
          <p:nvPr/>
        </p:nvSpPr>
        <p:spPr>
          <a:xfrm>
            <a:off x="410307" y="2315308"/>
            <a:ext cx="44430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39976">
              <a:lnSpc>
                <a:spcPct val="150000"/>
              </a:lnSpc>
            </a:pPr>
            <a:r>
              <a:rPr lang="ru-RU" sz="1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АО АКБ «НОВИКОМБАНК»</a:t>
            </a:r>
          </a:p>
          <a:p>
            <a:pPr defTabSz="239976">
              <a:lnSpc>
                <a:spcPct val="150000"/>
              </a:lnSpc>
            </a:pPr>
            <a:r>
              <a:rPr lang="ru-RU" sz="1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454091 Челябинск, пр. Ленина 48 </a:t>
            </a:r>
          </a:p>
          <a:p>
            <a:pPr defTabSz="239976">
              <a:lnSpc>
                <a:spcPct val="150000"/>
              </a:lnSpc>
            </a:pPr>
            <a:r>
              <a:rPr lang="ru-RU" sz="1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+7 (351) 217 -51-21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1EEE8EC-0E92-459E-84CD-FA459D0BD1D7}"/>
              </a:ext>
            </a:extLst>
          </p:cNvPr>
          <p:cNvSpPr txBox="1"/>
          <p:nvPr/>
        </p:nvSpPr>
        <p:spPr>
          <a:xfrm>
            <a:off x="4669066" y="4719772"/>
            <a:ext cx="4818183" cy="1519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39976">
              <a:lnSpc>
                <a:spcPct val="150000"/>
              </a:lnSpc>
            </a:pPr>
            <a:r>
              <a:rPr lang="ru-RU" sz="16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Директор по работе с клиентами:</a:t>
            </a:r>
          </a:p>
          <a:p>
            <a:pPr defTabSz="239976">
              <a:lnSpc>
                <a:spcPct val="150000"/>
              </a:lnSpc>
            </a:pPr>
            <a:r>
              <a:rPr lang="ru-RU" sz="16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Тройчанская</a:t>
            </a:r>
            <a:r>
              <a:rPr lang="ru-RU" sz="1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Лариса Николаевна</a:t>
            </a:r>
          </a:p>
          <a:p>
            <a:pPr defTabSz="239976">
              <a:lnSpc>
                <a:spcPct val="150000"/>
              </a:lnSpc>
            </a:pPr>
            <a:r>
              <a:rPr lang="ru-RU" sz="16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Trojchanskaya_LN@chlb.novikom.ru</a:t>
            </a:r>
          </a:p>
          <a:p>
            <a:pPr defTabSz="239976">
              <a:lnSpc>
                <a:spcPct val="150000"/>
              </a:lnSpc>
            </a:pPr>
            <a:r>
              <a:rPr lang="ru-RU" sz="16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Тел. +7963 090-71-49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8BBF6FE-BB78-4AF7-BAC3-C40A8480B723}"/>
              </a:ext>
            </a:extLst>
          </p:cNvPr>
          <p:cNvSpPr txBox="1"/>
          <p:nvPr/>
        </p:nvSpPr>
        <p:spPr>
          <a:xfrm>
            <a:off x="715108" y="1365739"/>
            <a:ext cx="64183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Спасибо за внимание!</a:t>
            </a:r>
          </a:p>
          <a:p>
            <a:endParaRPr lang="ru-RU" sz="4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043363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3E80C2D-6905-453E-AC20-20F70C283A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DDE6678-4687-4411-A034-8513FDF8D0B9}"/>
              </a:ext>
            </a:extLst>
          </p:cNvPr>
          <p:cNvSpPr txBox="1"/>
          <p:nvPr/>
        </p:nvSpPr>
        <p:spPr>
          <a:xfrm>
            <a:off x="910792" y="1023458"/>
            <a:ext cx="8534401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Опорный банк ГК «Ростех»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DF093E1-48C2-4CD0-AFE2-4A2FCA68EFFB}"/>
              </a:ext>
            </a:extLst>
          </p:cNvPr>
          <p:cNvSpPr txBox="1"/>
          <p:nvPr/>
        </p:nvSpPr>
        <p:spPr>
          <a:xfrm>
            <a:off x="910792" y="1663686"/>
            <a:ext cx="8061757" cy="261302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Новикомбанк создан 25 октября 1993 года 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Входит в 20 крупнейших финансовых институтов страны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 момента своего основания Банк поддерживает важнейшие проекты реального сектора российской экономики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Предоставляет полный спектр банковских услуг на всех сегментах финансового рынка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числе клиентов Банка — высокотехнологичные предприятия машиностроения, нефтегазового комплекса и авиастроения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Стратегия Банка синхронизирована со стратегией Корпорации</a:t>
            </a:r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1DE3A8D5-4D89-4867-90D1-5867642A9D80}"/>
              </a:ext>
            </a:extLst>
          </p:cNvPr>
          <p:cNvSpPr/>
          <p:nvPr/>
        </p:nvSpPr>
        <p:spPr>
          <a:xfrm>
            <a:off x="910792" y="4806930"/>
            <a:ext cx="857250" cy="85725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5" name="Соединитель: уступ 4">
            <a:extLst>
              <a:ext uri="{FF2B5EF4-FFF2-40B4-BE49-F238E27FC236}">
                <a16:creationId xmlns:a16="http://schemas.microsoft.com/office/drawing/2014/main" xmlns="" id="{A50F3278-CBF1-4D99-9157-BF8964609F41}"/>
              </a:ext>
            </a:extLst>
          </p:cNvPr>
          <p:cNvCxnSpPr>
            <a:cxnSpLocks/>
            <a:stCxn id="2" idx="4"/>
          </p:cNvCxnSpPr>
          <p:nvPr/>
        </p:nvCxnSpPr>
        <p:spPr>
          <a:xfrm rot="16200000" flipH="1">
            <a:off x="2608590" y="4395007"/>
            <a:ext cx="170362" cy="2708708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49C7BC27-5B75-4F83-8BEE-E9A903C9CE56}"/>
              </a:ext>
            </a:extLst>
          </p:cNvPr>
          <p:cNvSpPr/>
          <p:nvPr/>
        </p:nvSpPr>
        <p:spPr>
          <a:xfrm>
            <a:off x="4768417" y="4806929"/>
            <a:ext cx="857250" cy="85725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</a:rPr>
              <a:t>83%</a:t>
            </a:r>
          </a:p>
        </p:txBody>
      </p:sp>
      <p:cxnSp>
        <p:nvCxnSpPr>
          <p:cNvPr id="16" name="Соединитель: уступ 15">
            <a:extLst>
              <a:ext uri="{FF2B5EF4-FFF2-40B4-BE49-F238E27FC236}">
                <a16:creationId xmlns:a16="http://schemas.microsoft.com/office/drawing/2014/main" xmlns="" id="{93CAE12E-474F-49B1-AAF5-889D0AEF3E4D}"/>
              </a:ext>
            </a:extLst>
          </p:cNvPr>
          <p:cNvCxnSpPr>
            <a:cxnSpLocks/>
            <a:stCxn id="15" idx="4"/>
          </p:cNvCxnSpPr>
          <p:nvPr/>
        </p:nvCxnSpPr>
        <p:spPr>
          <a:xfrm rot="16200000" flipH="1">
            <a:off x="6466215" y="4395006"/>
            <a:ext cx="170362" cy="2708708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4290FC0-C4C0-49EC-8B9E-948769748AFD}"/>
              </a:ext>
            </a:extLst>
          </p:cNvPr>
          <p:cNvSpPr txBox="1"/>
          <p:nvPr/>
        </p:nvSpPr>
        <p:spPr>
          <a:xfrm>
            <a:off x="1907309" y="4973944"/>
            <a:ext cx="2588491" cy="415498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дочерний банк </a:t>
            </a:r>
          </a:p>
          <a:p>
            <a:r>
              <a:rPr lang="ru-RU" sz="12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Госкорпорации</a:t>
            </a:r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«Ростех»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F87238A-4484-4758-BDD7-0222E13DAE17}"/>
              </a:ext>
            </a:extLst>
          </p:cNvPr>
          <p:cNvSpPr txBox="1"/>
          <p:nvPr/>
        </p:nvSpPr>
        <p:spPr>
          <a:xfrm>
            <a:off x="5770851" y="4973944"/>
            <a:ext cx="3283816" cy="600164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ссудного портфеля банка – кредиты, выданные предприятиям машиностроения и высоких технологий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8A846925-D554-4D20-962D-1150571BA7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8264" y="345232"/>
            <a:ext cx="1155140" cy="67822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44F5FDFE-698B-4C62-9DA8-7A1ADD9B98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854" y="4963493"/>
            <a:ext cx="467125" cy="46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961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3E80C2D-6905-453E-AC20-20F70C283A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DDE6678-4687-4411-A034-8513FDF8D0B9}"/>
              </a:ext>
            </a:extLst>
          </p:cNvPr>
          <p:cNvSpPr txBox="1"/>
          <p:nvPr/>
        </p:nvSpPr>
        <p:spPr>
          <a:xfrm>
            <a:off x="910792" y="1023458"/>
            <a:ext cx="8534401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Преимущества Новикомбанка</a:t>
            </a:r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1DE3A8D5-4D89-4867-90D1-5867642A9D80}"/>
              </a:ext>
            </a:extLst>
          </p:cNvPr>
          <p:cNvSpPr/>
          <p:nvPr/>
        </p:nvSpPr>
        <p:spPr>
          <a:xfrm>
            <a:off x="910792" y="2481290"/>
            <a:ext cx="857250" cy="85725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5" name="Соединитель: уступ 4">
            <a:extLst>
              <a:ext uri="{FF2B5EF4-FFF2-40B4-BE49-F238E27FC236}">
                <a16:creationId xmlns:a16="http://schemas.microsoft.com/office/drawing/2014/main" xmlns="" id="{A50F3278-CBF1-4D99-9157-BF8964609F41}"/>
              </a:ext>
            </a:extLst>
          </p:cNvPr>
          <p:cNvCxnSpPr>
            <a:cxnSpLocks/>
            <a:stCxn id="2" idx="4"/>
          </p:cNvCxnSpPr>
          <p:nvPr/>
        </p:nvCxnSpPr>
        <p:spPr>
          <a:xfrm rot="16200000" flipH="1">
            <a:off x="2608590" y="2069367"/>
            <a:ext cx="170362" cy="2708708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49C7BC27-5B75-4F83-8BEE-E9A903C9CE56}"/>
              </a:ext>
            </a:extLst>
          </p:cNvPr>
          <p:cNvSpPr/>
          <p:nvPr/>
        </p:nvSpPr>
        <p:spPr>
          <a:xfrm>
            <a:off x="4768417" y="2481289"/>
            <a:ext cx="857250" cy="85725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6" name="Соединитель: уступ 15">
            <a:extLst>
              <a:ext uri="{FF2B5EF4-FFF2-40B4-BE49-F238E27FC236}">
                <a16:creationId xmlns:a16="http://schemas.microsoft.com/office/drawing/2014/main" xmlns="" id="{93CAE12E-474F-49B1-AAF5-889D0AEF3E4D}"/>
              </a:ext>
            </a:extLst>
          </p:cNvPr>
          <p:cNvCxnSpPr>
            <a:cxnSpLocks/>
            <a:stCxn id="15" idx="4"/>
          </p:cNvCxnSpPr>
          <p:nvPr/>
        </p:nvCxnSpPr>
        <p:spPr>
          <a:xfrm rot="16200000" flipH="1">
            <a:off x="6466215" y="2069366"/>
            <a:ext cx="170362" cy="2708708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4290FC0-C4C0-49EC-8B9E-948769748AFD}"/>
              </a:ext>
            </a:extLst>
          </p:cNvPr>
          <p:cNvSpPr txBox="1"/>
          <p:nvPr/>
        </p:nvSpPr>
        <p:spPr>
          <a:xfrm>
            <a:off x="1907309" y="2648304"/>
            <a:ext cx="2588491" cy="230832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30 лет на рынке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F87238A-4484-4758-BDD7-0222E13DAE17}"/>
              </a:ext>
            </a:extLst>
          </p:cNvPr>
          <p:cNvSpPr txBox="1"/>
          <p:nvPr/>
        </p:nvSpPr>
        <p:spPr>
          <a:xfrm>
            <a:off x="5770851" y="2648304"/>
            <a:ext cx="2258724" cy="415498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Быстрая вертикаль</a:t>
            </a:r>
          </a:p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управленческих решений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B6ADFFB6-0904-4AA5-96FE-267BC8B40FBF}"/>
              </a:ext>
            </a:extLst>
          </p:cNvPr>
          <p:cNvSpPr/>
          <p:nvPr/>
        </p:nvSpPr>
        <p:spPr>
          <a:xfrm>
            <a:off x="910792" y="3667682"/>
            <a:ext cx="857250" cy="85725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3" name="Соединитель: уступ 12">
            <a:extLst>
              <a:ext uri="{FF2B5EF4-FFF2-40B4-BE49-F238E27FC236}">
                <a16:creationId xmlns:a16="http://schemas.microsoft.com/office/drawing/2014/main" xmlns="" id="{BFF8DE41-7D1B-4AF4-9373-228D8D54FC8C}"/>
              </a:ext>
            </a:extLst>
          </p:cNvPr>
          <p:cNvCxnSpPr>
            <a:cxnSpLocks/>
            <a:stCxn id="12" idx="4"/>
          </p:cNvCxnSpPr>
          <p:nvPr/>
        </p:nvCxnSpPr>
        <p:spPr>
          <a:xfrm rot="16200000" flipH="1">
            <a:off x="2608590" y="3255759"/>
            <a:ext cx="170362" cy="2708708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BBA64555-52F3-49E5-8DC2-DCE9F1DFE9AD}"/>
              </a:ext>
            </a:extLst>
          </p:cNvPr>
          <p:cNvSpPr/>
          <p:nvPr/>
        </p:nvSpPr>
        <p:spPr>
          <a:xfrm>
            <a:off x="4768417" y="3667681"/>
            <a:ext cx="857250" cy="85725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9" name="Соединитель: уступ 18">
            <a:extLst>
              <a:ext uri="{FF2B5EF4-FFF2-40B4-BE49-F238E27FC236}">
                <a16:creationId xmlns:a16="http://schemas.microsoft.com/office/drawing/2014/main" xmlns="" id="{902CEF46-D8E9-4397-93C3-367744FE55E3}"/>
              </a:ext>
            </a:extLst>
          </p:cNvPr>
          <p:cNvCxnSpPr>
            <a:cxnSpLocks/>
            <a:stCxn id="14" idx="4"/>
          </p:cNvCxnSpPr>
          <p:nvPr/>
        </p:nvCxnSpPr>
        <p:spPr>
          <a:xfrm rot="16200000" flipH="1">
            <a:off x="6466215" y="3255758"/>
            <a:ext cx="170362" cy="2708708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53E2AE47-05A4-4A1A-B83B-38015BF227BD}"/>
              </a:ext>
            </a:extLst>
          </p:cNvPr>
          <p:cNvSpPr txBox="1"/>
          <p:nvPr/>
        </p:nvSpPr>
        <p:spPr>
          <a:xfrm>
            <a:off x="1907309" y="3834696"/>
            <a:ext cx="2588491" cy="600164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Значительный опыт</a:t>
            </a:r>
          </a:p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 глубокие отраслевые компетенции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2239A71-29AB-4A8A-A09C-D93F15E5AF45}"/>
              </a:ext>
            </a:extLst>
          </p:cNvPr>
          <p:cNvSpPr txBox="1"/>
          <p:nvPr/>
        </p:nvSpPr>
        <p:spPr>
          <a:xfrm>
            <a:off x="5770851" y="3834696"/>
            <a:ext cx="2708708" cy="600164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Широкая продуктовая матрица,</a:t>
            </a:r>
          </a:p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том числе собственные</a:t>
            </a:r>
          </a:p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льготные программы</a:t>
            </a: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xmlns="" id="{98593129-6929-4B3B-B93B-0FCC3ADD2F6A}"/>
              </a:ext>
            </a:extLst>
          </p:cNvPr>
          <p:cNvSpPr/>
          <p:nvPr/>
        </p:nvSpPr>
        <p:spPr>
          <a:xfrm>
            <a:off x="910792" y="4834222"/>
            <a:ext cx="857250" cy="85725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23" name="Соединитель: уступ 22">
            <a:extLst>
              <a:ext uri="{FF2B5EF4-FFF2-40B4-BE49-F238E27FC236}">
                <a16:creationId xmlns:a16="http://schemas.microsoft.com/office/drawing/2014/main" xmlns="" id="{AFFC2EA5-CD05-4126-8E66-0915E1D6690C}"/>
              </a:ext>
            </a:extLst>
          </p:cNvPr>
          <p:cNvCxnSpPr>
            <a:cxnSpLocks/>
            <a:stCxn id="22" idx="4"/>
          </p:cNvCxnSpPr>
          <p:nvPr/>
        </p:nvCxnSpPr>
        <p:spPr>
          <a:xfrm rot="16200000" flipH="1">
            <a:off x="2608590" y="4422299"/>
            <a:ext cx="170362" cy="2708708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>
            <a:extLst>
              <a:ext uri="{FF2B5EF4-FFF2-40B4-BE49-F238E27FC236}">
                <a16:creationId xmlns:a16="http://schemas.microsoft.com/office/drawing/2014/main" xmlns="" id="{5159E2B4-D107-4DBB-84DC-6917ACD22995}"/>
              </a:ext>
            </a:extLst>
          </p:cNvPr>
          <p:cNvSpPr/>
          <p:nvPr/>
        </p:nvSpPr>
        <p:spPr>
          <a:xfrm>
            <a:off x="4768417" y="4834221"/>
            <a:ext cx="857250" cy="85725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25" name="Соединитель: уступ 24">
            <a:extLst>
              <a:ext uri="{FF2B5EF4-FFF2-40B4-BE49-F238E27FC236}">
                <a16:creationId xmlns:a16="http://schemas.microsoft.com/office/drawing/2014/main" xmlns="" id="{3CD3AFE6-A1A3-4136-9084-A936F02718F5}"/>
              </a:ext>
            </a:extLst>
          </p:cNvPr>
          <p:cNvCxnSpPr>
            <a:cxnSpLocks/>
            <a:stCxn id="24" idx="4"/>
          </p:cNvCxnSpPr>
          <p:nvPr/>
        </p:nvCxnSpPr>
        <p:spPr>
          <a:xfrm rot="16200000" flipH="1">
            <a:off x="6466215" y="4422298"/>
            <a:ext cx="170362" cy="2708708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E071F1B-734F-49E2-B4CD-285A11DC474D}"/>
              </a:ext>
            </a:extLst>
          </p:cNvPr>
          <p:cNvSpPr txBox="1"/>
          <p:nvPr/>
        </p:nvSpPr>
        <p:spPr>
          <a:xfrm>
            <a:off x="1907309" y="5001236"/>
            <a:ext cx="2588491" cy="600164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Доверительные отношения</a:t>
            </a:r>
          </a:p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 партнёрами</a:t>
            </a:r>
          </a:p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 индивидуальный подход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1B48B85-2B75-4A7C-91DA-621886542827}"/>
              </a:ext>
            </a:extLst>
          </p:cNvPr>
          <p:cNvSpPr txBox="1"/>
          <p:nvPr/>
        </p:nvSpPr>
        <p:spPr>
          <a:xfrm>
            <a:off x="5770851" y="5001236"/>
            <a:ext cx="2258724" cy="415498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Экспертиза</a:t>
            </a:r>
          </a:p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мерах господдержки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C7659F9-DBF9-4DCC-A968-B7680BC56E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854" y="2687594"/>
            <a:ext cx="467125" cy="467125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B977A50B-0E7E-4920-9CD5-ECEE645DF6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854" y="3867592"/>
            <a:ext cx="467125" cy="467125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4D8DAA16-2823-43B9-8DAF-43A89EFD35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853" y="5029283"/>
            <a:ext cx="467125" cy="467125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7CA88A32-599C-4A51-BFA1-553EE62CE0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479" y="2671504"/>
            <a:ext cx="467125" cy="467125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FE666A53-51FE-405E-AD85-A8854BE3E1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479" y="3834696"/>
            <a:ext cx="467125" cy="467125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44F5FDFE-698B-4C62-9DA8-7A1ADD9B985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479" y="5011034"/>
            <a:ext cx="467125" cy="467125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B381B476-F797-4635-9821-2D7B0CEDD41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8264" y="345232"/>
            <a:ext cx="1155140" cy="678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683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3E80C2D-6905-453E-AC20-20F70C283A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" y="8504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DDE6678-4687-4411-A034-8513FDF8D0B9}"/>
              </a:ext>
            </a:extLst>
          </p:cNvPr>
          <p:cNvSpPr txBox="1"/>
          <p:nvPr/>
        </p:nvSpPr>
        <p:spPr>
          <a:xfrm>
            <a:off x="910792" y="1023458"/>
            <a:ext cx="8534401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Рейтинги и награды</a:t>
            </a:r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1DE3A8D5-4D89-4867-90D1-5867642A9D80}"/>
              </a:ext>
            </a:extLst>
          </p:cNvPr>
          <p:cNvSpPr/>
          <p:nvPr/>
        </p:nvSpPr>
        <p:spPr>
          <a:xfrm>
            <a:off x="910792" y="1786205"/>
            <a:ext cx="857250" cy="85725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>
                <a:latin typeface="Verdana" panose="020B0604030504040204" pitchFamily="34" charset="0"/>
                <a:ea typeface="Verdana" panose="020B0604030504040204" pitchFamily="34" charset="0"/>
              </a:rPr>
              <a:t>А+(</a:t>
            </a:r>
            <a:r>
              <a:rPr lang="en-US" sz="1100" b="1" dirty="0">
                <a:latin typeface="Verdana" panose="020B0604030504040204" pitchFamily="34" charset="0"/>
                <a:ea typeface="Verdana" panose="020B0604030504040204" pitchFamily="34" charset="0"/>
              </a:rPr>
              <a:t>RU)</a:t>
            </a:r>
            <a:endParaRPr lang="ru-RU" sz="11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5" name="Соединитель: уступ 4">
            <a:extLst>
              <a:ext uri="{FF2B5EF4-FFF2-40B4-BE49-F238E27FC236}">
                <a16:creationId xmlns:a16="http://schemas.microsoft.com/office/drawing/2014/main" xmlns="" id="{A50F3278-CBF1-4D99-9157-BF8964609F41}"/>
              </a:ext>
            </a:extLst>
          </p:cNvPr>
          <p:cNvCxnSpPr>
            <a:cxnSpLocks/>
            <a:stCxn id="2" idx="4"/>
          </p:cNvCxnSpPr>
          <p:nvPr/>
        </p:nvCxnSpPr>
        <p:spPr>
          <a:xfrm rot="16200000" flipH="1">
            <a:off x="2608590" y="1374282"/>
            <a:ext cx="170362" cy="2708708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4290FC0-C4C0-49EC-8B9E-948769748AFD}"/>
              </a:ext>
            </a:extLst>
          </p:cNvPr>
          <p:cNvSpPr txBox="1"/>
          <p:nvPr/>
        </p:nvSpPr>
        <p:spPr>
          <a:xfrm>
            <a:off x="1907309" y="2034238"/>
            <a:ext cx="2588491" cy="415498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Рейтинг АКРА</a:t>
            </a:r>
          </a:p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со стабильным прогнозом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B6ADFFB6-0904-4AA5-96FE-267BC8B40FBF}"/>
              </a:ext>
            </a:extLst>
          </p:cNvPr>
          <p:cNvSpPr/>
          <p:nvPr/>
        </p:nvSpPr>
        <p:spPr>
          <a:xfrm>
            <a:off x="910792" y="3000645"/>
            <a:ext cx="857250" cy="85725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b="1" dirty="0">
                <a:latin typeface="Verdana" panose="020B0604030504040204" pitchFamily="34" charset="0"/>
                <a:ea typeface="Verdana" panose="020B0604030504040204" pitchFamily="34" charset="0"/>
              </a:rPr>
              <a:t>А+</a:t>
            </a:r>
            <a:endParaRPr lang="ru-RU"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3" name="Соединитель: уступ 12">
            <a:extLst>
              <a:ext uri="{FF2B5EF4-FFF2-40B4-BE49-F238E27FC236}">
                <a16:creationId xmlns:a16="http://schemas.microsoft.com/office/drawing/2014/main" xmlns="" id="{BFF8DE41-7D1B-4AF4-9373-228D8D54FC8C}"/>
              </a:ext>
            </a:extLst>
          </p:cNvPr>
          <p:cNvCxnSpPr>
            <a:cxnSpLocks/>
            <a:stCxn id="12" idx="4"/>
          </p:cNvCxnSpPr>
          <p:nvPr/>
        </p:nvCxnSpPr>
        <p:spPr>
          <a:xfrm rot="16200000" flipH="1">
            <a:off x="2608590" y="2588722"/>
            <a:ext cx="170362" cy="2708708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BBA64555-52F3-49E5-8DC2-DCE9F1DFE9AD}"/>
              </a:ext>
            </a:extLst>
          </p:cNvPr>
          <p:cNvSpPr/>
          <p:nvPr/>
        </p:nvSpPr>
        <p:spPr>
          <a:xfrm>
            <a:off x="4767089" y="1786205"/>
            <a:ext cx="857250" cy="85725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9" name="Соединитель: уступ 18">
            <a:extLst>
              <a:ext uri="{FF2B5EF4-FFF2-40B4-BE49-F238E27FC236}">
                <a16:creationId xmlns:a16="http://schemas.microsoft.com/office/drawing/2014/main" xmlns="" id="{902CEF46-D8E9-4397-93C3-367744FE55E3}"/>
              </a:ext>
            </a:extLst>
          </p:cNvPr>
          <p:cNvCxnSpPr>
            <a:cxnSpLocks/>
            <a:stCxn id="14" idx="4"/>
          </p:cNvCxnSpPr>
          <p:nvPr/>
        </p:nvCxnSpPr>
        <p:spPr>
          <a:xfrm rot="16200000" flipH="1">
            <a:off x="6691113" y="1148056"/>
            <a:ext cx="144689" cy="3135486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53E2AE47-05A4-4A1A-B83B-38015BF227BD}"/>
              </a:ext>
            </a:extLst>
          </p:cNvPr>
          <p:cNvSpPr txBox="1"/>
          <p:nvPr/>
        </p:nvSpPr>
        <p:spPr>
          <a:xfrm>
            <a:off x="1907309" y="3255569"/>
            <a:ext cx="2588491" cy="415498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Рейтинг Эксперт РА</a:t>
            </a:r>
          </a:p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со стабильным прогнозом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2239A71-29AB-4A8A-A09C-D93F15E5AF45}"/>
              </a:ext>
            </a:extLst>
          </p:cNvPr>
          <p:cNvSpPr txBox="1"/>
          <p:nvPr/>
        </p:nvSpPr>
        <p:spPr>
          <a:xfrm>
            <a:off x="5819401" y="1939447"/>
            <a:ext cx="3283816" cy="600164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Премия им. П.А. Столыпина</a:t>
            </a:r>
          </a:p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номинации</a:t>
            </a:r>
          </a:p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«Импортозамещение»</a:t>
            </a: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xmlns="" id="{98593129-6929-4B3B-B93B-0FCC3ADD2F6A}"/>
              </a:ext>
            </a:extLst>
          </p:cNvPr>
          <p:cNvSpPr/>
          <p:nvPr/>
        </p:nvSpPr>
        <p:spPr>
          <a:xfrm>
            <a:off x="910792" y="4261820"/>
            <a:ext cx="857250" cy="85725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</a:rPr>
              <a:t>АА-.</a:t>
            </a:r>
            <a:r>
              <a:rPr lang="en-US" sz="1200" b="1" dirty="0" err="1">
                <a:latin typeface="Verdana" panose="020B0604030504040204" pitchFamily="34" charset="0"/>
                <a:ea typeface="Verdana" panose="020B0604030504040204" pitchFamily="34" charset="0"/>
              </a:rPr>
              <a:t>ru</a:t>
            </a:r>
            <a:endParaRPr lang="ru-RU"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23" name="Соединитель: уступ 22">
            <a:extLst>
              <a:ext uri="{FF2B5EF4-FFF2-40B4-BE49-F238E27FC236}">
                <a16:creationId xmlns:a16="http://schemas.microsoft.com/office/drawing/2014/main" xmlns="" id="{AFFC2EA5-CD05-4126-8E66-0915E1D6690C}"/>
              </a:ext>
            </a:extLst>
          </p:cNvPr>
          <p:cNvCxnSpPr>
            <a:cxnSpLocks/>
            <a:stCxn id="22" idx="4"/>
          </p:cNvCxnSpPr>
          <p:nvPr/>
        </p:nvCxnSpPr>
        <p:spPr>
          <a:xfrm rot="16200000" flipH="1">
            <a:off x="2608590" y="3849897"/>
            <a:ext cx="170362" cy="2708708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>
            <a:extLst>
              <a:ext uri="{FF2B5EF4-FFF2-40B4-BE49-F238E27FC236}">
                <a16:creationId xmlns:a16="http://schemas.microsoft.com/office/drawing/2014/main" xmlns="" id="{5159E2B4-D107-4DBB-84DC-6917ACD22995}"/>
              </a:ext>
            </a:extLst>
          </p:cNvPr>
          <p:cNvSpPr/>
          <p:nvPr/>
        </p:nvSpPr>
        <p:spPr>
          <a:xfrm>
            <a:off x="4767089" y="5468071"/>
            <a:ext cx="857250" cy="85725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25" name="Соединитель: уступ 24">
            <a:extLst>
              <a:ext uri="{FF2B5EF4-FFF2-40B4-BE49-F238E27FC236}">
                <a16:creationId xmlns:a16="http://schemas.microsoft.com/office/drawing/2014/main" xmlns="" id="{3CD3AFE6-A1A3-4136-9084-A936F02718F5}"/>
              </a:ext>
            </a:extLst>
          </p:cNvPr>
          <p:cNvCxnSpPr>
            <a:cxnSpLocks/>
            <a:stCxn id="24" idx="4"/>
          </p:cNvCxnSpPr>
          <p:nvPr/>
        </p:nvCxnSpPr>
        <p:spPr>
          <a:xfrm rot="16200000" flipH="1">
            <a:off x="6670752" y="4850282"/>
            <a:ext cx="185410" cy="3135487"/>
          </a:xfrm>
          <a:prstGeom prst="bentConnector2">
            <a:avLst/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E071F1B-734F-49E2-B4CD-285A11DC474D}"/>
              </a:ext>
            </a:extLst>
          </p:cNvPr>
          <p:cNvSpPr txBox="1"/>
          <p:nvPr/>
        </p:nvSpPr>
        <p:spPr>
          <a:xfrm>
            <a:off x="1907309" y="4554130"/>
            <a:ext cx="2588491" cy="415498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Рейтинг НКР</a:t>
            </a:r>
          </a:p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со стабильным прогнозом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AB6B23A1-4223-482B-A91F-967137B644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151" y="2005967"/>
            <a:ext cx="467125" cy="467125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A47D0073-E999-4D5D-B2AE-D0B1564673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151" y="5681243"/>
            <a:ext cx="467125" cy="467125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565A0327-18B4-433E-A24C-30528F55CA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8264" y="345232"/>
            <a:ext cx="1155140" cy="67822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E1B48B85-2B75-4A7C-91DA-621886542827}"/>
              </a:ext>
            </a:extLst>
          </p:cNvPr>
          <p:cNvSpPr txBox="1"/>
          <p:nvPr/>
        </p:nvSpPr>
        <p:spPr>
          <a:xfrm>
            <a:off x="5899698" y="5540489"/>
            <a:ext cx="3283816" cy="784830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Награда АБР</a:t>
            </a:r>
          </a:p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за высокий профессионализм </a:t>
            </a:r>
          </a:p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организации и развитии </a:t>
            </a:r>
          </a:p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банковского дела</a:t>
            </a:r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xmlns="" id="{BBA64555-52F3-49E5-8DC2-DCE9F1DFE9AD}"/>
              </a:ext>
            </a:extLst>
          </p:cNvPr>
          <p:cNvSpPr/>
          <p:nvPr/>
        </p:nvSpPr>
        <p:spPr>
          <a:xfrm>
            <a:off x="4767089" y="3010967"/>
            <a:ext cx="857250" cy="85725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AB6B23A1-4223-482B-A91F-967137B644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151" y="3203942"/>
            <a:ext cx="467125" cy="467125"/>
          </a:xfrm>
          <a:prstGeom prst="rect">
            <a:avLst/>
          </a:prstGeom>
        </p:spPr>
      </p:pic>
      <p:cxnSp>
        <p:nvCxnSpPr>
          <p:cNvPr id="33" name="Соединитель: уступ 18">
            <a:extLst>
              <a:ext uri="{FF2B5EF4-FFF2-40B4-BE49-F238E27FC236}">
                <a16:creationId xmlns:a16="http://schemas.microsoft.com/office/drawing/2014/main" xmlns="" id="{902CEF46-D8E9-4397-93C3-367744FE55E3}"/>
              </a:ext>
            </a:extLst>
          </p:cNvPr>
          <p:cNvCxnSpPr>
            <a:cxnSpLocks/>
          </p:cNvCxnSpPr>
          <p:nvPr/>
        </p:nvCxnSpPr>
        <p:spPr>
          <a:xfrm>
            <a:off x="5177992" y="3881611"/>
            <a:ext cx="3153209" cy="146647"/>
          </a:xfrm>
          <a:prstGeom prst="bentConnector3">
            <a:avLst>
              <a:gd name="adj1" fmla="val 326"/>
            </a:avLst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92239A71-29AB-4A8A-A09C-D93F15E5AF45}"/>
              </a:ext>
            </a:extLst>
          </p:cNvPr>
          <p:cNvSpPr txBox="1"/>
          <p:nvPr/>
        </p:nvSpPr>
        <p:spPr>
          <a:xfrm>
            <a:off x="5819401" y="3128918"/>
            <a:ext cx="3283816" cy="784830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Премия </a:t>
            </a:r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Retail Finance Awards </a:t>
            </a:r>
            <a:endParaRPr lang="ru-RU" sz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за достижения в области </a:t>
            </a:r>
          </a:p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Развития розничного </a:t>
            </a:r>
          </a:p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финансового бизнеса в России</a:t>
            </a:r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xmlns="" id="{BBA64555-52F3-49E5-8DC2-DCE9F1DFE9AD}"/>
              </a:ext>
            </a:extLst>
          </p:cNvPr>
          <p:cNvSpPr/>
          <p:nvPr/>
        </p:nvSpPr>
        <p:spPr>
          <a:xfrm>
            <a:off x="4770948" y="4200307"/>
            <a:ext cx="857250" cy="85725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AB6B23A1-4223-482B-A91F-967137B644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429" y="4387346"/>
            <a:ext cx="467125" cy="467125"/>
          </a:xfrm>
          <a:prstGeom prst="rect">
            <a:avLst/>
          </a:prstGeom>
        </p:spPr>
      </p:pic>
      <p:cxnSp>
        <p:nvCxnSpPr>
          <p:cNvPr id="37" name="Соединитель: уступ 24">
            <a:extLst>
              <a:ext uri="{FF2B5EF4-FFF2-40B4-BE49-F238E27FC236}">
                <a16:creationId xmlns:a16="http://schemas.microsoft.com/office/drawing/2014/main" xmlns="" id="{3CD3AFE6-A1A3-4136-9084-A936F02718F5}"/>
              </a:ext>
            </a:extLst>
          </p:cNvPr>
          <p:cNvCxnSpPr>
            <a:cxnSpLocks/>
          </p:cNvCxnSpPr>
          <p:nvPr/>
        </p:nvCxnSpPr>
        <p:spPr>
          <a:xfrm>
            <a:off x="5195713" y="5112087"/>
            <a:ext cx="3135488" cy="152898"/>
          </a:xfrm>
          <a:prstGeom prst="bentConnector3">
            <a:avLst>
              <a:gd name="adj1" fmla="val 315"/>
            </a:avLst>
          </a:prstGeom>
          <a:ln w="15875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E1B48B85-2B75-4A7C-91DA-621886542827}"/>
              </a:ext>
            </a:extLst>
          </p:cNvPr>
          <p:cNvSpPr txBox="1"/>
          <p:nvPr/>
        </p:nvSpPr>
        <p:spPr>
          <a:xfrm>
            <a:off x="5819401" y="4236517"/>
            <a:ext cx="3283816" cy="969496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СПК Банка в 2022 году отмечена </a:t>
            </a:r>
          </a:p>
          <a:p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двумя наградами – за лучший социальный проект в категории «Выбор читателей» и в номинации «</a:t>
            </a:r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HR</a:t>
            </a:r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-проект» года</a:t>
            </a:r>
          </a:p>
        </p:txBody>
      </p:sp>
    </p:spTree>
    <p:extLst>
      <p:ext uri="{BB962C8B-B14F-4D97-AF65-F5344CB8AC3E}">
        <p14:creationId xmlns:p14="http://schemas.microsoft.com/office/powerpoint/2010/main" val="2555327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3E80C2D-6905-453E-AC20-20F70C283A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DDE6678-4687-4411-A034-8513FDF8D0B9}"/>
              </a:ext>
            </a:extLst>
          </p:cNvPr>
          <p:cNvSpPr txBox="1"/>
          <p:nvPr/>
        </p:nvSpPr>
        <p:spPr>
          <a:xfrm>
            <a:off x="910792" y="1022003"/>
            <a:ext cx="8534401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Приоритеты Банка в 2023 году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DF093E1-48C2-4CD0-AFE2-4A2FCA68EFFB}"/>
              </a:ext>
            </a:extLst>
          </p:cNvPr>
          <p:cNvSpPr txBox="1"/>
          <p:nvPr/>
        </p:nvSpPr>
        <p:spPr>
          <a:xfrm>
            <a:off x="910793" y="2476441"/>
            <a:ext cx="6185332" cy="30315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Содействие обеспечению технологического прорыва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Целевая поддержка проектов в отраслях, определенных Правительством в качестве приоритетных направлений технологического развития до 2030 года, и проектов структурной трансформации экономики страны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Укрепление статуса опорного банка российской промышленности и ГК «</a:t>
            </a:r>
            <a:r>
              <a:rPr lang="ru-RU" sz="16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Ростех</a:t>
            </a: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» в новых условиях         с новыми задачами, поставленными перед отраслью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Развитие и поддержка кадрового потенциала промышленности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499F56E-2C9A-4133-838B-EBA09EAF61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8264" y="345232"/>
            <a:ext cx="1155140" cy="678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486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78B24D2-B695-4C8C-9AAD-803318FF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A765F6F-A6FC-4247-89C6-3573FEC36F42}"/>
              </a:ext>
            </a:extLst>
          </p:cNvPr>
          <p:cNvSpPr txBox="1"/>
          <p:nvPr/>
        </p:nvSpPr>
        <p:spPr>
          <a:xfrm>
            <a:off x="981520" y="3998563"/>
            <a:ext cx="7769417" cy="43088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endParaRPr lang="ru-RU" sz="2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AC999C4-52B2-4D90-A4D9-A8BC438537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143" y="806450"/>
            <a:ext cx="1759000" cy="10327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DDE6678-4687-4411-A034-8513FDF8D0B9}"/>
              </a:ext>
            </a:extLst>
          </p:cNvPr>
          <p:cNvSpPr txBox="1"/>
          <p:nvPr/>
        </p:nvSpPr>
        <p:spPr>
          <a:xfrm>
            <a:off x="397232" y="2082653"/>
            <a:ext cx="11397536" cy="372409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endParaRPr lang="ru-RU" sz="1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Дополнительный офис в </a:t>
            </a:r>
            <a:r>
              <a:rPr lang="ru-RU" sz="1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г.Челябинск</a:t>
            </a:r>
            <a:r>
              <a:rPr lang="ru-RU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работает с 2019 года, оказывает широкий спектр банковских услуг</a:t>
            </a:r>
          </a:p>
          <a:p>
            <a:endParaRPr lang="ru-RU" sz="1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Среди клиентов Банка </a:t>
            </a: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– высокотехнологичные предприятия промышленности и ОПК, в т.ч. входящие в ГК «Ростех», организации малого и среднего бизнеса, а также их работники. При участии офиса реализуются значимые для клиентов проекты, в т.ч. финансирование исполнения контрактов в рамках ГОЗ, создание новых производственных мощностей, цифровизации предприятий).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Ключевые партнеры НОВИКОМБАНКА -  </a:t>
            </a:r>
            <a:r>
              <a:rPr 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крупнейшие промышленные предприятия области, среди которых     АО НПО «Электромашина», АО «ЧРЗ «Полет»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ru-RU" alt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Для синергии усилий в части развития экономического потенциала региона и реализации значимых проектов НОВИКОМБАНК заключил </a:t>
            </a:r>
            <a:r>
              <a:rPr lang="ru-RU" altLang="ru-RU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Соглашение о сотрудничестве с Челябинской областью. </a:t>
            </a:r>
            <a:r>
              <a:rPr lang="ru-RU" alt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Также банк взаимодействует с </a:t>
            </a:r>
            <a:r>
              <a:rPr lang="ru-RU" altLang="ru-RU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профильными органами власти региона, институтами развития и фондами</a:t>
            </a:r>
            <a:r>
              <a:rPr lang="ru-RU" alt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среди которых:</a:t>
            </a:r>
          </a:p>
          <a:p>
            <a:pPr marL="541338"/>
            <a:endParaRPr lang="ru-RU" altLang="ru-RU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641350" indent="-285750">
              <a:buFont typeface="Courier New" panose="02070309020205020404" pitchFamily="49" charset="0"/>
              <a:buChar char="o"/>
            </a:pPr>
            <a:r>
              <a:rPr lang="ru-RU" alt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Государственный фонд развития промышленности Челябинской области</a:t>
            </a:r>
          </a:p>
          <a:p>
            <a:pPr marL="641350" indent="-285750">
              <a:buFont typeface="Courier New" panose="02070309020205020404" pitchFamily="49" charset="0"/>
              <a:buChar char="o"/>
            </a:pPr>
            <a:r>
              <a:rPr lang="ru-RU" altLang="ru-RU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Фонд развития предпринимательства Челябинской области – Центр «Мой бизнес»</a:t>
            </a:r>
            <a:endParaRPr lang="ru-RU" sz="1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30F5EA0-3A8E-4135-91C5-F67146908D27}"/>
              </a:ext>
            </a:extLst>
          </p:cNvPr>
          <p:cNvSpPr txBox="1"/>
          <p:nvPr/>
        </p:nvSpPr>
        <p:spPr>
          <a:xfrm>
            <a:off x="829120" y="968894"/>
            <a:ext cx="8534401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altLang="ru-RU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НОВИКОМБАНК в Челябинской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1349734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41">
            <a:extLst>
              <a:ext uri="{FF2B5EF4-FFF2-40B4-BE49-F238E27FC236}">
                <a16:creationId xmlns:a16="http://schemas.microsoft.com/office/drawing/2014/main" xmlns="" id="{678B24D2-B695-4C8C-9AAD-803318FF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0971"/>
            <a:ext cx="12192000" cy="6858000"/>
          </a:xfrm>
          <a:prstGeom prst="rect">
            <a:avLst/>
          </a:prstGeom>
        </p:spPr>
      </p:pic>
      <p:sp>
        <p:nvSpPr>
          <p:cNvPr id="10" name="Rectangle 8">
            <a:extLst>
              <a:ext uri="{FF2B5EF4-FFF2-40B4-BE49-F238E27FC236}">
                <a16:creationId xmlns:a16="http://schemas.microsoft.com/office/drawing/2014/main" xmlns="" id="{11CE081F-3703-40BC-83D2-8005D63B18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299" y="873700"/>
            <a:ext cx="10016153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altLang="ru-RU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Основные элементы системы мер господдержки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C122E23-74A4-40C3-BE33-78D36C724E62}"/>
              </a:ext>
            </a:extLst>
          </p:cNvPr>
          <p:cNvSpPr txBox="1"/>
          <p:nvPr/>
        </p:nvSpPr>
        <p:spPr>
          <a:xfrm>
            <a:off x="586342" y="1450679"/>
            <a:ext cx="11250011" cy="12562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>
            <a:defPPr>
              <a:defRPr lang="ru-RU"/>
            </a:defPPr>
            <a:lvl1pPr>
              <a:defRPr sz="1400" b="1">
                <a:solidFill>
                  <a:srgbClr val="043981"/>
                </a:solidFill>
                <a:latin typeface="Verdana" panose="020B060403050404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285750" lvl="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b="0" dirty="0">
                <a:solidFill>
                  <a:schemeClr val="bg1"/>
                </a:solidFill>
              </a:rPr>
              <a:t>Сформирована эффективная комплексная система мер господдержки, широкий спектр инструментов и методов поддержки </a:t>
            </a:r>
          </a:p>
          <a:p>
            <a:pPr marL="285750" lvl="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b="0" dirty="0">
                <a:solidFill>
                  <a:schemeClr val="bg1"/>
                </a:solidFill>
              </a:rPr>
              <a:t>Под конкретный проект подбирается оптимальный инструмент (комбинация инструментов)</a:t>
            </a:r>
          </a:p>
          <a:p>
            <a:pPr marL="285750" lvl="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b="0" dirty="0">
                <a:solidFill>
                  <a:schemeClr val="bg1"/>
                </a:solidFill>
              </a:rPr>
              <a:t>НОВИКОМБАНК разрабатывает оптимальную для клиента структуру сделки с использованием мер господдержки 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24" name="Стрелка: пятиугольник 23">
            <a:extLst>
              <a:ext uri="{FF2B5EF4-FFF2-40B4-BE49-F238E27FC236}">
                <a16:creationId xmlns:a16="http://schemas.microsoft.com/office/drawing/2014/main" xmlns="" id="{3485EF30-1E09-4991-A28D-B0A7686DE0FC}"/>
              </a:ext>
            </a:extLst>
          </p:cNvPr>
          <p:cNvSpPr/>
          <p:nvPr/>
        </p:nvSpPr>
        <p:spPr>
          <a:xfrm>
            <a:off x="879596" y="2785838"/>
            <a:ext cx="2231058" cy="659085"/>
          </a:xfrm>
          <a:prstGeom prst="homePlate">
            <a:avLst>
              <a:gd name="adj" fmla="val 0"/>
            </a:avLst>
          </a:prstGeom>
          <a:solidFill>
            <a:srgbClr val="B3D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0" tIns="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3882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Защита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3882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3882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Внутреннего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3882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3882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рынка</a:t>
            </a:r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xmlns="" id="{1964E265-D4B0-4D54-831D-CCC674075236}"/>
              </a:ext>
            </a:extLst>
          </p:cNvPr>
          <p:cNvSpPr/>
          <p:nvPr/>
        </p:nvSpPr>
        <p:spPr>
          <a:xfrm>
            <a:off x="477984" y="2757413"/>
            <a:ext cx="715936" cy="715936"/>
          </a:xfrm>
          <a:prstGeom prst="ellipse">
            <a:avLst/>
          </a:prstGeom>
          <a:solidFill>
            <a:schemeClr val="bg1"/>
          </a:solidFill>
          <a:ln>
            <a:solidFill>
              <a:srgbClr val="0038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7CAB59BD-8C88-4320-AFDE-4EE845FE01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42" y="2895029"/>
            <a:ext cx="504000" cy="504000"/>
          </a:xfrm>
          <a:prstGeom prst="rect">
            <a:avLst/>
          </a:prstGeom>
        </p:spPr>
      </p:pic>
      <p:sp>
        <p:nvSpPr>
          <p:cNvPr id="33" name="Стрелка: пятиугольник 32">
            <a:extLst>
              <a:ext uri="{FF2B5EF4-FFF2-40B4-BE49-F238E27FC236}">
                <a16:creationId xmlns:a16="http://schemas.microsoft.com/office/drawing/2014/main" xmlns="" id="{970D5305-0102-4D25-9035-FF897DFB2045}"/>
              </a:ext>
            </a:extLst>
          </p:cNvPr>
          <p:cNvSpPr/>
          <p:nvPr/>
        </p:nvSpPr>
        <p:spPr>
          <a:xfrm>
            <a:off x="3134332" y="2785838"/>
            <a:ext cx="2138719" cy="659085"/>
          </a:xfrm>
          <a:prstGeom prst="homePlate">
            <a:avLst>
              <a:gd name="adj" fmla="val 0"/>
            </a:avLst>
          </a:prstGeom>
          <a:solidFill>
            <a:srgbClr val="B3D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0" tIns="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3882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Преференции и льготы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3882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xmlns="" id="{EB659011-D9E4-47F5-8AF4-B17724F117B2}"/>
              </a:ext>
            </a:extLst>
          </p:cNvPr>
          <p:cNvSpPr/>
          <p:nvPr/>
        </p:nvSpPr>
        <p:spPr>
          <a:xfrm>
            <a:off x="2732721" y="2757413"/>
            <a:ext cx="715936" cy="715936"/>
          </a:xfrm>
          <a:prstGeom prst="ellipse">
            <a:avLst/>
          </a:prstGeom>
          <a:solidFill>
            <a:schemeClr val="bg1"/>
          </a:solidFill>
          <a:ln>
            <a:solidFill>
              <a:srgbClr val="0038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6AB7B75E-1701-4585-AC07-B190B933C0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638" y="2825108"/>
            <a:ext cx="530381" cy="530381"/>
          </a:xfrm>
          <a:prstGeom prst="rect">
            <a:avLst/>
          </a:prstGeom>
        </p:spPr>
      </p:pic>
      <p:sp>
        <p:nvSpPr>
          <p:cNvPr id="36" name="Стрелка: пятиугольник 35">
            <a:extLst>
              <a:ext uri="{FF2B5EF4-FFF2-40B4-BE49-F238E27FC236}">
                <a16:creationId xmlns:a16="http://schemas.microsoft.com/office/drawing/2014/main" xmlns="" id="{502A7692-301C-4B71-B192-C713A1025C00}"/>
              </a:ext>
            </a:extLst>
          </p:cNvPr>
          <p:cNvSpPr/>
          <p:nvPr/>
        </p:nvSpPr>
        <p:spPr>
          <a:xfrm>
            <a:off x="5389070" y="2785838"/>
            <a:ext cx="2231058" cy="659085"/>
          </a:xfrm>
          <a:prstGeom prst="homePlate">
            <a:avLst>
              <a:gd name="adj" fmla="val 0"/>
            </a:avLst>
          </a:prstGeom>
          <a:solidFill>
            <a:srgbClr val="B3D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0" tIns="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3882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Льготное финансирование</a:t>
            </a:r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xmlns="" id="{C8BDE3C8-3A6B-4AB0-93CE-60990CB19610}"/>
              </a:ext>
            </a:extLst>
          </p:cNvPr>
          <p:cNvSpPr/>
          <p:nvPr/>
        </p:nvSpPr>
        <p:spPr>
          <a:xfrm>
            <a:off x="4987458" y="2757413"/>
            <a:ext cx="715936" cy="715936"/>
          </a:xfrm>
          <a:prstGeom prst="ellipse">
            <a:avLst/>
          </a:prstGeom>
          <a:solidFill>
            <a:schemeClr val="bg1"/>
          </a:solidFill>
          <a:ln>
            <a:solidFill>
              <a:srgbClr val="0038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F954F2BF-A999-4DF0-90C0-3F048349CF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376" y="2851489"/>
            <a:ext cx="504000" cy="504000"/>
          </a:xfrm>
          <a:prstGeom prst="rect">
            <a:avLst/>
          </a:prstGeom>
        </p:spPr>
      </p:pic>
      <p:sp>
        <p:nvSpPr>
          <p:cNvPr id="39" name="Стрелка: пятиугольник 38">
            <a:extLst>
              <a:ext uri="{FF2B5EF4-FFF2-40B4-BE49-F238E27FC236}">
                <a16:creationId xmlns:a16="http://schemas.microsoft.com/office/drawing/2014/main" xmlns="" id="{DDD9617F-F41C-41FB-A46B-A13589DF7962}"/>
              </a:ext>
            </a:extLst>
          </p:cNvPr>
          <p:cNvSpPr/>
          <p:nvPr/>
        </p:nvSpPr>
        <p:spPr>
          <a:xfrm>
            <a:off x="7643807" y="2785838"/>
            <a:ext cx="2231058" cy="659085"/>
          </a:xfrm>
          <a:prstGeom prst="homePlate">
            <a:avLst>
              <a:gd name="adj" fmla="val 0"/>
            </a:avLst>
          </a:prstGeom>
          <a:solidFill>
            <a:srgbClr val="B3D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0" tIns="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3882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Гарантийная поддержка</a:t>
            </a: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xmlns="" id="{0ABCFD17-5A2E-472F-91DA-9326BC5D09F8}"/>
              </a:ext>
            </a:extLst>
          </p:cNvPr>
          <p:cNvSpPr/>
          <p:nvPr/>
        </p:nvSpPr>
        <p:spPr>
          <a:xfrm>
            <a:off x="7242195" y="2757413"/>
            <a:ext cx="715936" cy="715936"/>
          </a:xfrm>
          <a:prstGeom prst="ellipse">
            <a:avLst/>
          </a:prstGeom>
          <a:solidFill>
            <a:schemeClr val="bg1"/>
          </a:solidFill>
          <a:ln>
            <a:solidFill>
              <a:srgbClr val="0038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xmlns="" id="{E4C74425-B232-4E76-94A6-18AD25110FC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552" y="2841930"/>
            <a:ext cx="519779" cy="519779"/>
          </a:xfrm>
          <a:prstGeom prst="rect">
            <a:avLst/>
          </a:prstGeom>
        </p:spPr>
      </p:pic>
      <p:sp>
        <p:nvSpPr>
          <p:cNvPr id="45" name="Стрелка: пятиугольник 44">
            <a:extLst>
              <a:ext uri="{FF2B5EF4-FFF2-40B4-BE49-F238E27FC236}">
                <a16:creationId xmlns:a16="http://schemas.microsoft.com/office/drawing/2014/main" xmlns="" id="{EF0223B3-B445-40B0-B606-3DCD07CF5B05}"/>
              </a:ext>
            </a:extLst>
          </p:cNvPr>
          <p:cNvSpPr/>
          <p:nvPr/>
        </p:nvSpPr>
        <p:spPr>
          <a:xfrm>
            <a:off x="9898546" y="2776030"/>
            <a:ext cx="1829448" cy="659085"/>
          </a:xfrm>
          <a:prstGeom prst="homePlate">
            <a:avLst>
              <a:gd name="adj" fmla="val 0"/>
            </a:avLst>
          </a:prstGeom>
          <a:solidFill>
            <a:srgbClr val="B3D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0" tIns="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3882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Компенсация затрат</a:t>
            </a:r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xmlns="" id="{0B4F83BF-374D-44FC-B8DC-A4DE9063D349}"/>
              </a:ext>
            </a:extLst>
          </p:cNvPr>
          <p:cNvSpPr/>
          <p:nvPr/>
        </p:nvSpPr>
        <p:spPr>
          <a:xfrm>
            <a:off x="9496934" y="2747605"/>
            <a:ext cx="715936" cy="715936"/>
          </a:xfrm>
          <a:prstGeom prst="ellipse">
            <a:avLst/>
          </a:prstGeom>
          <a:solidFill>
            <a:schemeClr val="bg1"/>
          </a:solidFill>
          <a:ln>
            <a:solidFill>
              <a:srgbClr val="0038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7" name="Рисунок 46">
            <a:extLst>
              <a:ext uri="{FF2B5EF4-FFF2-40B4-BE49-F238E27FC236}">
                <a16:creationId xmlns:a16="http://schemas.microsoft.com/office/drawing/2014/main" xmlns="" id="{570DA7CC-86A7-40CA-B3E5-27F8DF9978B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852" y="2854121"/>
            <a:ext cx="504000" cy="504000"/>
          </a:xfrm>
          <a:prstGeom prst="rect">
            <a:avLst/>
          </a:prstGeom>
        </p:spPr>
      </p:pic>
      <p:sp>
        <p:nvSpPr>
          <p:cNvPr id="51" name="Прямоугольник: скругленные углы 50">
            <a:extLst>
              <a:ext uri="{FF2B5EF4-FFF2-40B4-BE49-F238E27FC236}">
                <a16:creationId xmlns:a16="http://schemas.microsoft.com/office/drawing/2014/main" xmlns="" id="{8B6E8EE8-8295-409F-89A9-615BB9C4EF6F}"/>
              </a:ext>
            </a:extLst>
          </p:cNvPr>
          <p:cNvSpPr/>
          <p:nvPr/>
        </p:nvSpPr>
        <p:spPr>
          <a:xfrm>
            <a:off x="929356" y="3729715"/>
            <a:ext cx="1779694" cy="2100736"/>
          </a:xfrm>
          <a:prstGeom prst="roundRect">
            <a:avLst>
              <a:gd name="adj" fmla="val 4505"/>
            </a:avLst>
          </a:prstGeom>
          <a:noFill/>
          <a:ln>
            <a:solidFill>
              <a:srgbClr val="B3D4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90000" rIns="72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87312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Квоты, особые условия госзакупок (изъятие из национального режима*, правило «третий лишний», ценовые преференции, подтверждение статуса российского производства и др.)</a:t>
            </a:r>
          </a:p>
        </p:txBody>
      </p:sp>
      <p:sp>
        <p:nvSpPr>
          <p:cNvPr id="53" name="Прямоугольник: скругленные углы 52">
            <a:extLst>
              <a:ext uri="{FF2B5EF4-FFF2-40B4-BE49-F238E27FC236}">
                <a16:creationId xmlns:a16="http://schemas.microsoft.com/office/drawing/2014/main" xmlns="" id="{0C75E61A-3A85-40DE-A349-E858093AFD58}"/>
              </a:ext>
            </a:extLst>
          </p:cNvPr>
          <p:cNvSpPr/>
          <p:nvPr/>
        </p:nvSpPr>
        <p:spPr>
          <a:xfrm>
            <a:off x="3184092" y="3727499"/>
            <a:ext cx="1779694" cy="2100736"/>
          </a:xfrm>
          <a:prstGeom prst="roundRect">
            <a:avLst>
              <a:gd name="adj" fmla="val 4505"/>
            </a:avLst>
          </a:prstGeom>
          <a:noFill/>
          <a:ln>
            <a:solidFill>
              <a:srgbClr val="B3D4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90000" rIns="72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87312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Налоговые, арендные льготы, «стабилизационная оговорка», льготная инфраструктура, режимы СЗПК, СПИК, ТОР, ОЭЗ</a:t>
            </a:r>
          </a:p>
        </p:txBody>
      </p:sp>
      <p:sp>
        <p:nvSpPr>
          <p:cNvPr id="54" name="Прямоугольник: скругленные углы 53">
            <a:extLst>
              <a:ext uri="{FF2B5EF4-FFF2-40B4-BE49-F238E27FC236}">
                <a16:creationId xmlns:a16="http://schemas.microsoft.com/office/drawing/2014/main" xmlns="" id="{EBE7DA97-1A8D-43B2-BAE4-98046E100AA5}"/>
              </a:ext>
            </a:extLst>
          </p:cNvPr>
          <p:cNvSpPr/>
          <p:nvPr/>
        </p:nvSpPr>
        <p:spPr>
          <a:xfrm>
            <a:off x="5438828" y="3727498"/>
            <a:ext cx="1779694" cy="2100736"/>
          </a:xfrm>
          <a:prstGeom prst="roundRect">
            <a:avLst>
              <a:gd name="adj" fmla="val 4505"/>
            </a:avLst>
          </a:prstGeom>
          <a:solidFill>
            <a:srgbClr val="002060"/>
          </a:solidFill>
          <a:ln>
            <a:solidFill>
              <a:srgbClr val="B3D4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90000" rIns="72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87312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Льготные кредиты, займы, синдикаты, специальные инструменты Банка России для отдельных отраслей экономики/ категорий заемщиков</a:t>
            </a:r>
          </a:p>
        </p:txBody>
      </p:sp>
      <p:sp>
        <p:nvSpPr>
          <p:cNvPr id="55" name="Прямоугольник: скругленные углы 54">
            <a:extLst>
              <a:ext uri="{FF2B5EF4-FFF2-40B4-BE49-F238E27FC236}">
                <a16:creationId xmlns:a16="http://schemas.microsoft.com/office/drawing/2014/main" xmlns="" id="{C5EB2FCB-6925-49E7-9386-AD9D0F36C93A}"/>
              </a:ext>
            </a:extLst>
          </p:cNvPr>
          <p:cNvSpPr/>
          <p:nvPr/>
        </p:nvSpPr>
        <p:spPr>
          <a:xfrm>
            <a:off x="7693564" y="3727497"/>
            <a:ext cx="1779694" cy="2100736"/>
          </a:xfrm>
          <a:prstGeom prst="roundRect">
            <a:avLst>
              <a:gd name="adj" fmla="val 4505"/>
            </a:avLst>
          </a:prstGeom>
          <a:noFill/>
          <a:ln>
            <a:solidFill>
              <a:srgbClr val="B3D4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90000" rIns="72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87312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Госгарантии, гарантии ВЭБ.РФ, гарантии Корпорации МСП, банковские гарантии, поручительства рег. фондов поддержки МСП</a:t>
            </a:r>
          </a:p>
        </p:txBody>
      </p:sp>
      <p:sp>
        <p:nvSpPr>
          <p:cNvPr id="56" name="Прямоугольник: скругленные углы 55">
            <a:extLst>
              <a:ext uri="{FF2B5EF4-FFF2-40B4-BE49-F238E27FC236}">
                <a16:creationId xmlns:a16="http://schemas.microsoft.com/office/drawing/2014/main" xmlns="" id="{0FF73672-3CE6-43AF-B9FF-221B1C180A0F}"/>
              </a:ext>
            </a:extLst>
          </p:cNvPr>
          <p:cNvSpPr/>
          <p:nvPr/>
        </p:nvSpPr>
        <p:spPr>
          <a:xfrm>
            <a:off x="9948300" y="3727496"/>
            <a:ext cx="1779694" cy="2100736"/>
          </a:xfrm>
          <a:prstGeom prst="roundRect">
            <a:avLst>
              <a:gd name="adj" fmla="val 4505"/>
            </a:avLst>
          </a:prstGeom>
          <a:noFill/>
          <a:ln>
            <a:solidFill>
              <a:srgbClr val="B3D4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90000" rIns="72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87312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Прямые субсидии предприятиям на цели возмещения тех или иных видов затрат </a:t>
            </a:r>
          </a:p>
        </p:txBody>
      </p:sp>
      <p:cxnSp>
        <p:nvCxnSpPr>
          <p:cNvPr id="57" name="Соединитель: уступ 56">
            <a:extLst>
              <a:ext uri="{FF2B5EF4-FFF2-40B4-BE49-F238E27FC236}">
                <a16:creationId xmlns:a16="http://schemas.microsoft.com/office/drawing/2014/main" xmlns="" id="{47C80DCD-127D-468C-9EF9-0C8087583F8B}"/>
              </a:ext>
            </a:extLst>
          </p:cNvPr>
          <p:cNvCxnSpPr>
            <a:cxnSpLocks/>
            <a:stCxn id="25" idx="4"/>
            <a:endCxn id="51" idx="1"/>
          </p:cNvCxnSpPr>
          <p:nvPr/>
        </p:nvCxnSpPr>
        <p:spPr>
          <a:xfrm rot="16200000" flipH="1">
            <a:off x="229287" y="4080014"/>
            <a:ext cx="1306734" cy="93404"/>
          </a:xfrm>
          <a:prstGeom prst="bentConnector2">
            <a:avLst/>
          </a:prstGeom>
          <a:ln w="12700">
            <a:solidFill>
              <a:srgbClr val="B3D4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Соединитель: уступ 60">
            <a:extLst>
              <a:ext uri="{FF2B5EF4-FFF2-40B4-BE49-F238E27FC236}">
                <a16:creationId xmlns:a16="http://schemas.microsoft.com/office/drawing/2014/main" xmlns="" id="{B22875F7-8B06-454F-94E0-5CD5E6C15755}"/>
              </a:ext>
            </a:extLst>
          </p:cNvPr>
          <p:cNvCxnSpPr>
            <a:cxnSpLocks/>
            <a:stCxn id="34" idx="4"/>
            <a:endCxn id="53" idx="1"/>
          </p:cNvCxnSpPr>
          <p:nvPr/>
        </p:nvCxnSpPr>
        <p:spPr>
          <a:xfrm rot="16200000" flipH="1">
            <a:off x="2485131" y="4078906"/>
            <a:ext cx="1304518" cy="93403"/>
          </a:xfrm>
          <a:prstGeom prst="bentConnector2">
            <a:avLst/>
          </a:prstGeom>
          <a:ln w="12700">
            <a:solidFill>
              <a:srgbClr val="B3D4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Соединитель: уступ 63">
            <a:extLst>
              <a:ext uri="{FF2B5EF4-FFF2-40B4-BE49-F238E27FC236}">
                <a16:creationId xmlns:a16="http://schemas.microsoft.com/office/drawing/2014/main" xmlns="" id="{7558F361-9C9F-40C6-B3B9-9DA188D8A409}"/>
              </a:ext>
            </a:extLst>
          </p:cNvPr>
          <p:cNvCxnSpPr>
            <a:cxnSpLocks/>
          </p:cNvCxnSpPr>
          <p:nvPr/>
        </p:nvCxnSpPr>
        <p:spPr>
          <a:xfrm rot="16200000" flipH="1">
            <a:off x="4739870" y="4078907"/>
            <a:ext cx="1304517" cy="93402"/>
          </a:xfrm>
          <a:prstGeom prst="bentConnector2">
            <a:avLst/>
          </a:prstGeom>
          <a:ln w="12700">
            <a:solidFill>
              <a:srgbClr val="B3D4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: уступ 66">
            <a:extLst>
              <a:ext uri="{FF2B5EF4-FFF2-40B4-BE49-F238E27FC236}">
                <a16:creationId xmlns:a16="http://schemas.microsoft.com/office/drawing/2014/main" xmlns="" id="{81BF66F5-E534-4D60-A51E-2923B7F7738F}"/>
              </a:ext>
            </a:extLst>
          </p:cNvPr>
          <p:cNvCxnSpPr>
            <a:cxnSpLocks/>
            <a:stCxn id="40" idx="4"/>
            <a:endCxn id="55" idx="1"/>
          </p:cNvCxnSpPr>
          <p:nvPr/>
        </p:nvCxnSpPr>
        <p:spPr>
          <a:xfrm rot="16200000" flipH="1">
            <a:off x="6994605" y="4078906"/>
            <a:ext cx="1304516" cy="93401"/>
          </a:xfrm>
          <a:prstGeom prst="bentConnector2">
            <a:avLst/>
          </a:prstGeom>
          <a:ln w="12700">
            <a:solidFill>
              <a:srgbClr val="B3D4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Соединитель: уступ 69">
            <a:extLst>
              <a:ext uri="{FF2B5EF4-FFF2-40B4-BE49-F238E27FC236}">
                <a16:creationId xmlns:a16="http://schemas.microsoft.com/office/drawing/2014/main" xmlns="" id="{3070DD52-4DA6-4DD5-BE86-836A3A257A57}"/>
              </a:ext>
            </a:extLst>
          </p:cNvPr>
          <p:cNvCxnSpPr>
            <a:cxnSpLocks/>
            <a:stCxn id="46" idx="4"/>
            <a:endCxn id="56" idx="1"/>
          </p:cNvCxnSpPr>
          <p:nvPr/>
        </p:nvCxnSpPr>
        <p:spPr>
          <a:xfrm rot="16200000" flipH="1">
            <a:off x="9244440" y="4074003"/>
            <a:ext cx="1314323" cy="93398"/>
          </a:xfrm>
          <a:prstGeom prst="bentConnector2">
            <a:avLst/>
          </a:prstGeom>
          <a:ln w="12700">
            <a:solidFill>
              <a:srgbClr val="B3D4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56BA0DF7-C4DF-44DD-A52D-A882990EBBB3}"/>
              </a:ext>
            </a:extLst>
          </p:cNvPr>
          <p:cNvSpPr txBox="1"/>
          <p:nvPr/>
        </p:nvSpPr>
        <p:spPr>
          <a:xfrm>
            <a:off x="477983" y="5919666"/>
            <a:ext cx="112496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</a:t>
            </a: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«изъятие из национального режима» - установленное актом одного государства-члена ЕАЭС ограничение доступа потенциальных поставщиков (подрядчиков, исполнителей) других государств-членов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 участию в процедурах гос. закупок конкретных товаров (работ, услуг) либо ограничение доступа к гос. закупкам, осуществляемым в определенных отраслях экономики</a:t>
            </a: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06749" y="512271"/>
            <a:ext cx="1320871" cy="776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9326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Рисунок 60">
            <a:extLst>
              <a:ext uri="{FF2B5EF4-FFF2-40B4-BE49-F238E27FC236}">
                <a16:creationId xmlns:a16="http://schemas.microsoft.com/office/drawing/2014/main" xmlns="" id="{678B24D2-B695-4C8C-9AAD-803318FFC6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985"/>
            <a:ext cx="12192000" cy="6858000"/>
          </a:xfrm>
          <a:prstGeom prst="rect">
            <a:avLst/>
          </a:prstGeom>
        </p:spPr>
      </p:pic>
      <p:sp>
        <p:nvSpPr>
          <p:cNvPr id="10" name="Rectangle 8">
            <a:extLst>
              <a:ext uri="{FF2B5EF4-FFF2-40B4-BE49-F238E27FC236}">
                <a16:creationId xmlns:a16="http://schemas.microsoft.com/office/drawing/2014/main" xmlns="" id="{11CE081F-3703-40BC-83D2-8005D63B18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474" y="676278"/>
            <a:ext cx="10545173" cy="308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chemeClr val="bg1"/>
                </a:solidFill>
                <a:latin typeface="Verdana" panose="020B0604030504040204" pitchFamily="34" charset="0"/>
              </a:rPr>
              <a:t>Реализация проектов технологического суверенитета</a:t>
            </a:r>
          </a:p>
        </p:txBody>
      </p:sp>
      <p:sp>
        <p:nvSpPr>
          <p:cNvPr id="7" name="Стрелка: пятиугольник 6">
            <a:extLst>
              <a:ext uri="{FF2B5EF4-FFF2-40B4-BE49-F238E27FC236}">
                <a16:creationId xmlns:a16="http://schemas.microsoft.com/office/drawing/2014/main" xmlns="" id="{CD3FEDE5-EC65-4993-B78B-1E0C370DD716}"/>
              </a:ext>
            </a:extLst>
          </p:cNvPr>
          <p:cNvSpPr/>
          <p:nvPr/>
        </p:nvSpPr>
        <p:spPr>
          <a:xfrm>
            <a:off x="635410" y="1514516"/>
            <a:ext cx="1658610" cy="659085"/>
          </a:xfrm>
          <a:prstGeom prst="homePlate">
            <a:avLst>
              <a:gd name="adj" fmla="val 39884"/>
            </a:avLst>
          </a:prstGeom>
          <a:solidFill>
            <a:srgbClr val="B3D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40000" tIns="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1200" dirty="0">
                <a:solidFill>
                  <a:srgbClr val="00388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Инициация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9DC31174-9B8A-409C-98E8-5DED731A998B}"/>
              </a:ext>
            </a:extLst>
          </p:cNvPr>
          <p:cNvSpPr/>
          <p:nvPr/>
        </p:nvSpPr>
        <p:spPr>
          <a:xfrm>
            <a:off x="406856" y="1486091"/>
            <a:ext cx="715936" cy="715936"/>
          </a:xfrm>
          <a:prstGeom prst="ellipse">
            <a:avLst/>
          </a:prstGeom>
          <a:solidFill>
            <a:schemeClr val="bg1"/>
          </a:solidFill>
          <a:ln>
            <a:solidFill>
              <a:srgbClr val="0038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601BABD1-4E18-4CD2-8C25-BB7D492754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21" y="1610607"/>
            <a:ext cx="468000" cy="468000"/>
          </a:xfrm>
          <a:prstGeom prst="rect">
            <a:avLst/>
          </a:prstGeom>
        </p:spPr>
      </p:pic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xmlns="" id="{E369D46E-DA45-483C-80D9-DCD8751576D7}"/>
              </a:ext>
            </a:extLst>
          </p:cNvPr>
          <p:cNvSpPr/>
          <p:nvPr/>
        </p:nvSpPr>
        <p:spPr>
          <a:xfrm>
            <a:off x="530681" y="2432247"/>
            <a:ext cx="1534224" cy="1580423"/>
          </a:xfrm>
          <a:prstGeom prst="roundRect">
            <a:avLst>
              <a:gd name="adj" fmla="val 4505"/>
            </a:avLst>
          </a:prstGeom>
          <a:solidFill>
            <a:schemeClr val="bg1"/>
          </a:solidFill>
          <a:ln>
            <a:solidFill>
              <a:srgbClr val="0038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10800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Предприятие</a:t>
            </a:r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xmlns="" id="{B2FDC79A-9905-4D2E-AED5-A1E80CEB698F}"/>
              </a:ext>
            </a:extLst>
          </p:cNvPr>
          <p:cNvSpPr/>
          <p:nvPr/>
        </p:nvSpPr>
        <p:spPr>
          <a:xfrm>
            <a:off x="530681" y="4848248"/>
            <a:ext cx="1534224" cy="1580423"/>
          </a:xfrm>
          <a:prstGeom prst="roundRect">
            <a:avLst>
              <a:gd name="adj" fmla="val 4505"/>
            </a:avLst>
          </a:prstGeom>
          <a:solidFill>
            <a:schemeClr val="bg1"/>
          </a:solidFill>
          <a:ln>
            <a:solidFill>
              <a:srgbClr val="0038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 sz="1400" b="1">
              <a:solidFill>
                <a:srgbClr val="00388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0" name="Прямоугольник: скругленные углы 39">
            <a:extLst>
              <a:ext uri="{FF2B5EF4-FFF2-40B4-BE49-F238E27FC236}">
                <a16:creationId xmlns:a16="http://schemas.microsoft.com/office/drawing/2014/main" xmlns="" id="{EBA88D03-0B06-47DD-ABD8-1B679FA7D13C}"/>
              </a:ext>
            </a:extLst>
          </p:cNvPr>
          <p:cNvSpPr/>
          <p:nvPr/>
        </p:nvSpPr>
        <p:spPr>
          <a:xfrm>
            <a:off x="530681" y="4125055"/>
            <a:ext cx="1534224" cy="610808"/>
          </a:xfrm>
          <a:prstGeom prst="roundRect">
            <a:avLst>
              <a:gd name="adj" fmla="val 10742"/>
            </a:avLst>
          </a:prstGeom>
          <a:solidFill>
            <a:srgbClr val="B3D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200" dirty="0">
                <a:solidFill>
                  <a:srgbClr val="00388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Меры господдержки</a:t>
            </a:r>
          </a:p>
        </p:txBody>
      </p:sp>
      <p:sp>
        <p:nvSpPr>
          <p:cNvPr id="41" name="Прямоугольник: скругленные углы 40">
            <a:extLst>
              <a:ext uri="{FF2B5EF4-FFF2-40B4-BE49-F238E27FC236}">
                <a16:creationId xmlns:a16="http://schemas.microsoft.com/office/drawing/2014/main" xmlns="" id="{33800300-521F-48DC-8A52-F12369597911}"/>
              </a:ext>
            </a:extLst>
          </p:cNvPr>
          <p:cNvSpPr/>
          <p:nvPr/>
        </p:nvSpPr>
        <p:spPr>
          <a:xfrm>
            <a:off x="3336291" y="2425829"/>
            <a:ext cx="2514995" cy="1580423"/>
          </a:xfrm>
          <a:prstGeom prst="roundRect">
            <a:avLst>
              <a:gd name="adj" fmla="val 4505"/>
            </a:avLst>
          </a:prstGeom>
          <a:noFill/>
          <a:ln>
            <a:solidFill>
              <a:srgbClr val="B3D4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90000" rIns="72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84138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Инвестиционная идея </a:t>
            </a:r>
          </a:p>
          <a:p>
            <a:pPr marL="171450" indent="-84138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Разработка финансовой         модели</a:t>
            </a:r>
          </a:p>
          <a:p>
            <a:pPr marL="171450" indent="-84138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Подготовка документов для технологический и маркетинговой экспертизы</a:t>
            </a:r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xmlns="" id="{0278B942-4E84-4422-B9D3-8E954AAB034A}"/>
              </a:ext>
            </a:extLst>
          </p:cNvPr>
          <p:cNvSpPr/>
          <p:nvPr/>
        </p:nvSpPr>
        <p:spPr>
          <a:xfrm>
            <a:off x="3336291" y="4841830"/>
            <a:ext cx="2514995" cy="1580423"/>
          </a:xfrm>
          <a:prstGeom prst="roundRect">
            <a:avLst>
              <a:gd name="adj" fmla="val 4505"/>
            </a:avLst>
          </a:prstGeom>
          <a:noFill/>
          <a:ln>
            <a:solidFill>
              <a:srgbClr val="B3D4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90000" rIns="72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84138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Подписание соглашения об организации финансирования</a:t>
            </a:r>
          </a:p>
          <a:p>
            <a:pPr marL="171450" indent="-84138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Экспертиза проекта</a:t>
            </a:r>
          </a:p>
          <a:p>
            <a:pPr marL="171450" indent="-84138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Структурирование сделки </a:t>
            </a:r>
          </a:p>
          <a:p>
            <a:pPr marL="171450" indent="-84138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Согласование проекта в ФОИВ/</a:t>
            </a:r>
            <a:r>
              <a:rPr lang="ru-RU" sz="12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инст</a:t>
            </a:r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-х развития</a:t>
            </a:r>
          </a:p>
        </p:txBody>
      </p:sp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xmlns="" id="{DC10BAD6-D601-496A-9B5B-696BA2AE4684}"/>
              </a:ext>
            </a:extLst>
          </p:cNvPr>
          <p:cNvSpPr/>
          <p:nvPr/>
        </p:nvSpPr>
        <p:spPr>
          <a:xfrm>
            <a:off x="6200851" y="2425829"/>
            <a:ext cx="2514995" cy="1580423"/>
          </a:xfrm>
          <a:prstGeom prst="roundRect">
            <a:avLst>
              <a:gd name="adj" fmla="val 4505"/>
            </a:avLst>
          </a:prstGeom>
          <a:noFill/>
          <a:ln>
            <a:solidFill>
              <a:srgbClr val="B3D4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90000" rIns="72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85725">
              <a:buFont typeface="Arial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Заключение договоров</a:t>
            </a:r>
          </a:p>
          <a:p>
            <a:pPr marL="171450" indent="-85725">
              <a:buFont typeface="Arial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Закупка оборудования                       и материалов</a:t>
            </a:r>
          </a:p>
          <a:p>
            <a:pPr marL="171450" indent="-85725">
              <a:buFont typeface="Arial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Строительств</a:t>
            </a:r>
          </a:p>
          <a:p>
            <a:pPr marL="171450" indent="-85725">
              <a:buFont typeface="Arial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Ввод в эксплуатацию</a:t>
            </a:r>
          </a:p>
        </p:txBody>
      </p:sp>
      <p:sp>
        <p:nvSpPr>
          <p:cNvPr id="45" name="Прямоугольник: скругленные углы 44">
            <a:extLst>
              <a:ext uri="{FF2B5EF4-FFF2-40B4-BE49-F238E27FC236}">
                <a16:creationId xmlns:a16="http://schemas.microsoft.com/office/drawing/2014/main" xmlns="" id="{5F68BBA7-D136-487F-B34C-897AA86C40FB}"/>
              </a:ext>
            </a:extLst>
          </p:cNvPr>
          <p:cNvSpPr/>
          <p:nvPr/>
        </p:nvSpPr>
        <p:spPr>
          <a:xfrm>
            <a:off x="6188870" y="4854613"/>
            <a:ext cx="2514995" cy="1580423"/>
          </a:xfrm>
          <a:prstGeom prst="roundRect">
            <a:avLst>
              <a:gd name="adj" fmla="val 4505"/>
            </a:avLst>
          </a:prstGeom>
          <a:noFill/>
          <a:ln>
            <a:solidFill>
              <a:srgbClr val="B3D4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90000" rIns="72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84138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Формирование пула кредиторов (при </a:t>
            </a:r>
            <a:r>
              <a:rPr lang="ru-RU" sz="12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необх</a:t>
            </a:r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.)</a:t>
            </a:r>
          </a:p>
          <a:p>
            <a:pPr marL="171450" indent="-84138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Подготовка соглашений</a:t>
            </a:r>
          </a:p>
          <a:p>
            <a:pPr marL="171450" indent="-84138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Финансовое закрытие сделки</a:t>
            </a:r>
          </a:p>
          <a:p>
            <a:pPr marL="171450" indent="-84138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Банковское сопровождение проекта </a:t>
            </a:r>
          </a:p>
        </p:txBody>
      </p:sp>
      <p:sp>
        <p:nvSpPr>
          <p:cNvPr id="46" name="Прямоугольник: скругленные углы 45">
            <a:extLst>
              <a:ext uri="{FF2B5EF4-FFF2-40B4-BE49-F238E27FC236}">
                <a16:creationId xmlns:a16="http://schemas.microsoft.com/office/drawing/2014/main" xmlns="" id="{5CFF8DBB-0928-464B-A12E-B14442318427}"/>
              </a:ext>
            </a:extLst>
          </p:cNvPr>
          <p:cNvSpPr/>
          <p:nvPr/>
        </p:nvSpPr>
        <p:spPr>
          <a:xfrm>
            <a:off x="9065411" y="2425829"/>
            <a:ext cx="2648604" cy="1580423"/>
          </a:xfrm>
          <a:prstGeom prst="roundRect">
            <a:avLst>
              <a:gd name="adj" fmla="val 4505"/>
            </a:avLst>
          </a:prstGeom>
          <a:noFill/>
          <a:ln>
            <a:solidFill>
              <a:srgbClr val="B3D4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90000" rIns="72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85725">
              <a:buFont typeface="Arial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Производство и отгрузка продукции</a:t>
            </a:r>
          </a:p>
          <a:p>
            <a:pPr marL="171450" indent="-85725">
              <a:buFont typeface="Arial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Исполнение контрактных обязательств </a:t>
            </a:r>
          </a:p>
          <a:p>
            <a:pPr marL="171450" indent="-85725">
              <a:buFont typeface="Arial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Погашение кредитов</a:t>
            </a:r>
          </a:p>
        </p:txBody>
      </p:sp>
      <p:sp>
        <p:nvSpPr>
          <p:cNvPr id="47" name="Прямоугольник: скругленные углы 46">
            <a:extLst>
              <a:ext uri="{FF2B5EF4-FFF2-40B4-BE49-F238E27FC236}">
                <a16:creationId xmlns:a16="http://schemas.microsoft.com/office/drawing/2014/main" xmlns="" id="{BD34CD1C-1580-40C4-AE06-85912AC8FD75}"/>
              </a:ext>
            </a:extLst>
          </p:cNvPr>
          <p:cNvSpPr/>
          <p:nvPr/>
        </p:nvSpPr>
        <p:spPr>
          <a:xfrm>
            <a:off x="9065411" y="4841830"/>
            <a:ext cx="2648604" cy="1580423"/>
          </a:xfrm>
          <a:prstGeom prst="roundRect">
            <a:avLst>
              <a:gd name="adj" fmla="val 4505"/>
            </a:avLst>
          </a:prstGeom>
          <a:noFill/>
          <a:ln>
            <a:solidFill>
              <a:srgbClr val="B3D4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90000" rIns="72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84138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Предоставление финансирования покупателям продукции</a:t>
            </a:r>
          </a:p>
          <a:p>
            <a:pPr marL="171450" indent="-84138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Кредитование производственной кооперации </a:t>
            </a:r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xmlns="" id="{1BAA5821-DE6B-4311-89F5-6FD0ED7535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53" y="2651260"/>
            <a:ext cx="789776" cy="789776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xmlns="" id="{2ACCE54F-0BFD-4AB1-BFD6-2131A8771C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05" y="4938737"/>
            <a:ext cx="1410480" cy="1410480"/>
          </a:xfrm>
          <a:prstGeom prst="rect">
            <a:avLst/>
          </a:prstGeom>
        </p:spPr>
      </p:pic>
      <p:sp>
        <p:nvSpPr>
          <p:cNvPr id="53" name="Стрелка: пятиугольник 52">
            <a:extLst>
              <a:ext uri="{FF2B5EF4-FFF2-40B4-BE49-F238E27FC236}">
                <a16:creationId xmlns:a16="http://schemas.microsoft.com/office/drawing/2014/main" xmlns="" id="{D05D315D-CE9A-4F2B-9F28-56D4738D4037}"/>
              </a:ext>
            </a:extLst>
          </p:cNvPr>
          <p:cNvSpPr/>
          <p:nvPr/>
        </p:nvSpPr>
        <p:spPr>
          <a:xfrm rot="16200000">
            <a:off x="511739" y="3754251"/>
            <a:ext cx="4133824" cy="368943"/>
          </a:xfrm>
          <a:prstGeom prst="homePlate">
            <a:avLst>
              <a:gd name="adj" fmla="val 65314"/>
            </a:avLst>
          </a:prstGeom>
          <a:solidFill>
            <a:srgbClr val="B3D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9600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1100" dirty="0">
                <a:solidFill>
                  <a:srgbClr val="00388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Соглашение об организации финансирования</a:t>
            </a:r>
          </a:p>
        </p:txBody>
      </p:sp>
      <p:sp>
        <p:nvSpPr>
          <p:cNvPr id="54" name="Овал 53">
            <a:extLst>
              <a:ext uri="{FF2B5EF4-FFF2-40B4-BE49-F238E27FC236}">
                <a16:creationId xmlns:a16="http://schemas.microsoft.com/office/drawing/2014/main" xmlns="" id="{B642781D-094F-40F9-A566-192E1472A867}"/>
              </a:ext>
            </a:extLst>
          </p:cNvPr>
          <p:cNvSpPr/>
          <p:nvPr/>
        </p:nvSpPr>
        <p:spPr>
          <a:xfrm>
            <a:off x="2220682" y="5724744"/>
            <a:ext cx="715936" cy="715936"/>
          </a:xfrm>
          <a:prstGeom prst="ellipse">
            <a:avLst/>
          </a:prstGeom>
          <a:solidFill>
            <a:schemeClr val="bg1"/>
          </a:solidFill>
          <a:ln>
            <a:solidFill>
              <a:srgbClr val="0038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5" name="Рисунок 54">
            <a:extLst>
              <a:ext uri="{FF2B5EF4-FFF2-40B4-BE49-F238E27FC236}">
                <a16:creationId xmlns:a16="http://schemas.microsoft.com/office/drawing/2014/main" xmlns="" id="{D9612672-620D-493C-8243-710EBE3ECB5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650" y="5830210"/>
            <a:ext cx="504000" cy="504000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DD0B73B9-B9F9-418B-AB91-8AB45550E5D8}"/>
              </a:ext>
            </a:extLst>
          </p:cNvPr>
          <p:cNvSpPr txBox="1"/>
          <p:nvPr/>
        </p:nvSpPr>
        <p:spPr>
          <a:xfrm>
            <a:off x="3470979" y="1172566"/>
            <a:ext cx="219803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Прединвестиционная стадия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E4C1ECF4-C5DC-47EB-80A7-59025375C845}"/>
              </a:ext>
            </a:extLst>
          </p:cNvPr>
          <p:cNvSpPr txBox="1"/>
          <p:nvPr/>
        </p:nvSpPr>
        <p:spPr>
          <a:xfrm>
            <a:off x="6348227" y="1172566"/>
            <a:ext cx="186461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Инвестиционная стадия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48C10466-424C-49E7-8871-E891A907D737}"/>
              </a:ext>
            </a:extLst>
          </p:cNvPr>
          <p:cNvSpPr txBox="1"/>
          <p:nvPr/>
        </p:nvSpPr>
        <p:spPr>
          <a:xfrm>
            <a:off x="9248602" y="1176983"/>
            <a:ext cx="209544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Эксплуатационная стадия</a:t>
            </a:r>
          </a:p>
        </p:txBody>
      </p:sp>
      <p:cxnSp>
        <p:nvCxnSpPr>
          <p:cNvPr id="64" name="Соединитель: уступ 63">
            <a:extLst>
              <a:ext uri="{FF2B5EF4-FFF2-40B4-BE49-F238E27FC236}">
                <a16:creationId xmlns:a16="http://schemas.microsoft.com/office/drawing/2014/main" xmlns="" id="{2A2172AC-DD00-45DB-9AFD-C9829895FAEA}"/>
              </a:ext>
            </a:extLst>
          </p:cNvPr>
          <p:cNvCxnSpPr>
            <a:cxnSpLocks/>
            <a:stCxn id="19" idx="4"/>
            <a:endCxn id="41" idx="1"/>
          </p:cNvCxnSpPr>
          <p:nvPr/>
        </p:nvCxnSpPr>
        <p:spPr>
          <a:xfrm rot="16200000" flipH="1">
            <a:off x="2756850" y="2636600"/>
            <a:ext cx="1014014" cy="144868"/>
          </a:xfrm>
          <a:prstGeom prst="bentConnector2">
            <a:avLst/>
          </a:prstGeom>
          <a:ln w="12700">
            <a:solidFill>
              <a:srgbClr val="B3D4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: уступ 66">
            <a:extLst>
              <a:ext uri="{FF2B5EF4-FFF2-40B4-BE49-F238E27FC236}">
                <a16:creationId xmlns:a16="http://schemas.microsoft.com/office/drawing/2014/main" xmlns="" id="{1133635E-9D6A-4E6C-BAD0-4F21A0A219EC}"/>
              </a:ext>
            </a:extLst>
          </p:cNvPr>
          <p:cNvCxnSpPr>
            <a:cxnSpLocks/>
            <a:stCxn id="41" idx="1"/>
            <a:endCxn id="42" idx="1"/>
          </p:cNvCxnSpPr>
          <p:nvPr/>
        </p:nvCxnSpPr>
        <p:spPr>
          <a:xfrm rot="10800000" flipV="1">
            <a:off x="3336291" y="3216040"/>
            <a:ext cx="12700" cy="2416001"/>
          </a:xfrm>
          <a:prstGeom prst="bentConnector3">
            <a:avLst>
              <a:gd name="adj1" fmla="val 1250386"/>
            </a:avLst>
          </a:prstGeom>
          <a:ln w="12700">
            <a:solidFill>
              <a:srgbClr val="B3D4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Соединитель: уступ 74">
            <a:extLst>
              <a:ext uri="{FF2B5EF4-FFF2-40B4-BE49-F238E27FC236}">
                <a16:creationId xmlns:a16="http://schemas.microsoft.com/office/drawing/2014/main" xmlns="" id="{AD788E00-1324-443E-A300-A287261DF7F9}"/>
              </a:ext>
            </a:extLst>
          </p:cNvPr>
          <p:cNvCxnSpPr>
            <a:cxnSpLocks/>
          </p:cNvCxnSpPr>
          <p:nvPr/>
        </p:nvCxnSpPr>
        <p:spPr>
          <a:xfrm rot="16200000" flipH="1">
            <a:off x="5606222" y="2628672"/>
            <a:ext cx="1020432" cy="144868"/>
          </a:xfrm>
          <a:prstGeom prst="bentConnector2">
            <a:avLst/>
          </a:prstGeom>
          <a:ln w="12700">
            <a:solidFill>
              <a:srgbClr val="B3D4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Соединитель: уступ 75">
            <a:extLst>
              <a:ext uri="{FF2B5EF4-FFF2-40B4-BE49-F238E27FC236}">
                <a16:creationId xmlns:a16="http://schemas.microsoft.com/office/drawing/2014/main" xmlns="" id="{78F21057-4B71-4068-B2BF-A58D823DF6E5}"/>
              </a:ext>
            </a:extLst>
          </p:cNvPr>
          <p:cNvCxnSpPr>
            <a:cxnSpLocks/>
          </p:cNvCxnSpPr>
          <p:nvPr/>
        </p:nvCxnSpPr>
        <p:spPr>
          <a:xfrm rot="10800000" flipV="1">
            <a:off x="6188872" y="3211321"/>
            <a:ext cx="12700" cy="2416001"/>
          </a:xfrm>
          <a:prstGeom prst="bentConnector3">
            <a:avLst>
              <a:gd name="adj1" fmla="val 1225000"/>
            </a:avLst>
          </a:prstGeom>
          <a:ln w="12700">
            <a:solidFill>
              <a:srgbClr val="B3D4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Соединитель: уступ 76">
            <a:extLst>
              <a:ext uri="{FF2B5EF4-FFF2-40B4-BE49-F238E27FC236}">
                <a16:creationId xmlns:a16="http://schemas.microsoft.com/office/drawing/2014/main" xmlns="" id="{DAB2A5CB-C6EE-4DEB-BB0F-F55A31DD7F7E}"/>
              </a:ext>
            </a:extLst>
          </p:cNvPr>
          <p:cNvCxnSpPr>
            <a:cxnSpLocks/>
          </p:cNvCxnSpPr>
          <p:nvPr/>
        </p:nvCxnSpPr>
        <p:spPr>
          <a:xfrm rot="16200000" flipH="1">
            <a:off x="8461244" y="2639808"/>
            <a:ext cx="1020432" cy="144868"/>
          </a:xfrm>
          <a:prstGeom prst="bentConnector2">
            <a:avLst/>
          </a:prstGeom>
          <a:ln w="12700">
            <a:solidFill>
              <a:srgbClr val="B3D4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Соединитель: уступ 77">
            <a:extLst>
              <a:ext uri="{FF2B5EF4-FFF2-40B4-BE49-F238E27FC236}">
                <a16:creationId xmlns:a16="http://schemas.microsoft.com/office/drawing/2014/main" xmlns="" id="{3F68484B-1AA7-4576-A102-3C45BEB6C351}"/>
              </a:ext>
            </a:extLst>
          </p:cNvPr>
          <p:cNvCxnSpPr>
            <a:cxnSpLocks/>
          </p:cNvCxnSpPr>
          <p:nvPr/>
        </p:nvCxnSpPr>
        <p:spPr>
          <a:xfrm rot="10800000" flipV="1">
            <a:off x="9043894" y="3222457"/>
            <a:ext cx="12700" cy="2416001"/>
          </a:xfrm>
          <a:prstGeom prst="bentConnector3">
            <a:avLst>
              <a:gd name="adj1" fmla="val 1225000"/>
            </a:avLst>
          </a:prstGeom>
          <a:ln w="12700">
            <a:solidFill>
              <a:srgbClr val="B3D4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xmlns="" id="{EB4A8C52-2F4D-4F69-810B-42A81FDFB1B5}"/>
              </a:ext>
            </a:extLst>
          </p:cNvPr>
          <p:cNvSpPr/>
          <p:nvPr/>
        </p:nvSpPr>
        <p:spPr>
          <a:xfrm>
            <a:off x="3336289" y="4118637"/>
            <a:ext cx="2514997" cy="610808"/>
          </a:xfrm>
          <a:prstGeom prst="roundRect">
            <a:avLst>
              <a:gd name="adj" fmla="val 10742"/>
            </a:avLst>
          </a:prstGeom>
          <a:solidFill>
            <a:srgbClr val="B3D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indent="-85725">
              <a:buFont typeface="Arial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ПП-1463</a:t>
            </a:r>
          </a:p>
          <a:p>
            <a:pPr marL="171450" indent="-85725">
              <a:buFont typeface="Arial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ПП-1649 (Прямая)</a:t>
            </a:r>
          </a:p>
        </p:txBody>
      </p:sp>
      <p:sp>
        <p:nvSpPr>
          <p:cNvPr id="50" name="Овал 49">
            <a:extLst>
              <a:ext uri="{FF2B5EF4-FFF2-40B4-BE49-F238E27FC236}">
                <a16:creationId xmlns:a16="http://schemas.microsoft.com/office/drawing/2014/main" xmlns="" id="{DE3C77E7-9DD0-4D24-B563-1352150D15CB}"/>
              </a:ext>
            </a:extLst>
          </p:cNvPr>
          <p:cNvSpPr/>
          <p:nvPr/>
        </p:nvSpPr>
        <p:spPr>
          <a:xfrm>
            <a:off x="2415172" y="1689603"/>
            <a:ext cx="326957" cy="326957"/>
          </a:xfrm>
          <a:prstGeom prst="ellipse">
            <a:avLst/>
          </a:prstGeom>
          <a:solidFill>
            <a:srgbClr val="E31E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200" b="1">
              <a:solidFill>
                <a:srgbClr val="00388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Стрелка: пятиугольник 15">
            <a:extLst>
              <a:ext uri="{FF2B5EF4-FFF2-40B4-BE49-F238E27FC236}">
                <a16:creationId xmlns:a16="http://schemas.microsoft.com/office/drawing/2014/main" xmlns="" id="{705F3C24-F70E-426D-A848-37295ABCE1C4}"/>
              </a:ext>
            </a:extLst>
          </p:cNvPr>
          <p:cNvSpPr/>
          <p:nvPr/>
        </p:nvSpPr>
        <p:spPr>
          <a:xfrm>
            <a:off x="3235066" y="1514516"/>
            <a:ext cx="2760689" cy="659085"/>
          </a:xfrm>
          <a:prstGeom prst="homePlate">
            <a:avLst/>
          </a:prstGeom>
          <a:solidFill>
            <a:srgbClr val="B3D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68000" tIns="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388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НИР, ОКР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388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Проектирование</a:t>
            </a: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xmlns="" id="{A46EE6EE-4FD3-40A5-8598-56DD862828E2}"/>
              </a:ext>
            </a:extLst>
          </p:cNvPr>
          <p:cNvSpPr/>
          <p:nvPr/>
        </p:nvSpPr>
        <p:spPr>
          <a:xfrm>
            <a:off x="2833455" y="1486091"/>
            <a:ext cx="715936" cy="715936"/>
          </a:xfrm>
          <a:prstGeom prst="ellipse">
            <a:avLst/>
          </a:prstGeom>
          <a:solidFill>
            <a:schemeClr val="bg1"/>
          </a:solidFill>
          <a:ln>
            <a:solidFill>
              <a:srgbClr val="0038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9EC0B177-3129-437D-B42B-2EF2A0573DB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373" y="1592607"/>
            <a:ext cx="504000" cy="504000"/>
          </a:xfrm>
          <a:prstGeom prst="rect">
            <a:avLst/>
          </a:prstGeom>
        </p:spPr>
      </p:pic>
      <p:sp>
        <p:nvSpPr>
          <p:cNvPr id="24" name="Стрелка: пятиугольник 23">
            <a:extLst>
              <a:ext uri="{FF2B5EF4-FFF2-40B4-BE49-F238E27FC236}">
                <a16:creationId xmlns:a16="http://schemas.microsoft.com/office/drawing/2014/main" xmlns="" id="{2564DBD8-07A8-4EDB-AA3D-94D157E6653F}"/>
              </a:ext>
            </a:extLst>
          </p:cNvPr>
          <p:cNvSpPr/>
          <p:nvPr/>
        </p:nvSpPr>
        <p:spPr>
          <a:xfrm>
            <a:off x="6094197" y="1514516"/>
            <a:ext cx="2760689" cy="659085"/>
          </a:xfrm>
          <a:prstGeom prst="homePlate">
            <a:avLst/>
          </a:prstGeom>
          <a:solidFill>
            <a:srgbClr val="B3D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68000" tIns="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388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Строительство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388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Закупки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388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Монтаж</a:t>
            </a: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xmlns="" id="{2670A403-F922-4EA3-A0D0-1E5392DB48DE}"/>
              </a:ext>
            </a:extLst>
          </p:cNvPr>
          <p:cNvSpPr/>
          <p:nvPr/>
        </p:nvSpPr>
        <p:spPr>
          <a:xfrm>
            <a:off x="5683061" y="1486091"/>
            <a:ext cx="715936" cy="715936"/>
          </a:xfrm>
          <a:prstGeom prst="ellipse">
            <a:avLst/>
          </a:prstGeom>
          <a:solidFill>
            <a:schemeClr val="bg1"/>
          </a:solidFill>
          <a:ln>
            <a:solidFill>
              <a:srgbClr val="0038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3DF25AEF-5658-41A7-B527-9E6F9BDB8E1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8504" y="1554507"/>
            <a:ext cx="540000" cy="540000"/>
          </a:xfrm>
          <a:prstGeom prst="rect">
            <a:avLst/>
          </a:prstGeom>
        </p:spPr>
      </p:pic>
      <p:sp>
        <p:nvSpPr>
          <p:cNvPr id="29" name="Стрелка: пятиугольник 28">
            <a:extLst>
              <a:ext uri="{FF2B5EF4-FFF2-40B4-BE49-F238E27FC236}">
                <a16:creationId xmlns:a16="http://schemas.microsoft.com/office/drawing/2014/main" xmlns="" id="{3B236333-1DD4-4870-8636-4ABAF7A3ECD1}"/>
              </a:ext>
            </a:extLst>
          </p:cNvPr>
          <p:cNvSpPr/>
          <p:nvPr/>
        </p:nvSpPr>
        <p:spPr>
          <a:xfrm>
            <a:off x="8953327" y="1514516"/>
            <a:ext cx="2760689" cy="659085"/>
          </a:xfrm>
          <a:prstGeom prst="homePlate">
            <a:avLst>
              <a:gd name="adj" fmla="val 0"/>
            </a:avLst>
          </a:prstGeom>
          <a:solidFill>
            <a:srgbClr val="B3D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68000" tIns="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388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Производство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388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Продажи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388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Закрытие</a:t>
            </a:r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xmlns="" id="{BFA79B3F-C1A8-4735-8E09-111EE6989A59}"/>
              </a:ext>
            </a:extLst>
          </p:cNvPr>
          <p:cNvSpPr/>
          <p:nvPr/>
        </p:nvSpPr>
        <p:spPr>
          <a:xfrm>
            <a:off x="8532666" y="1486091"/>
            <a:ext cx="715936" cy="715936"/>
          </a:xfrm>
          <a:prstGeom prst="ellipse">
            <a:avLst/>
          </a:prstGeom>
          <a:solidFill>
            <a:schemeClr val="bg1"/>
          </a:solidFill>
          <a:ln>
            <a:solidFill>
              <a:srgbClr val="0038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01AF17CF-4B7B-410F-87D4-25BE606D0AC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3939" y="1564422"/>
            <a:ext cx="558000" cy="558000"/>
          </a:xfrm>
          <a:prstGeom prst="rect">
            <a:avLst/>
          </a:prstGeom>
        </p:spPr>
      </p:pic>
      <p:sp>
        <p:nvSpPr>
          <p:cNvPr id="59" name="Прямоугольник: скругленные углы 42">
            <a:extLst>
              <a:ext uri="{FF2B5EF4-FFF2-40B4-BE49-F238E27FC236}">
                <a16:creationId xmlns:a16="http://schemas.microsoft.com/office/drawing/2014/main" xmlns="" id="{EB4A8C52-2F4D-4F69-810B-42A81FDFB1B5}"/>
              </a:ext>
            </a:extLst>
          </p:cNvPr>
          <p:cNvSpPr/>
          <p:nvPr/>
        </p:nvSpPr>
        <p:spPr>
          <a:xfrm>
            <a:off x="6201361" y="4126750"/>
            <a:ext cx="2514997" cy="610808"/>
          </a:xfrm>
          <a:prstGeom prst="roundRect">
            <a:avLst>
              <a:gd name="adj" fmla="val 10742"/>
            </a:avLst>
          </a:prstGeom>
          <a:solidFill>
            <a:srgbClr val="B3D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indent="-85725">
              <a:buFont typeface="Arial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ПП-295</a:t>
            </a:r>
          </a:p>
          <a:p>
            <a:pPr marL="171450" indent="-85725">
              <a:buFont typeface="Arial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ПП-26</a:t>
            </a:r>
          </a:p>
        </p:txBody>
      </p:sp>
      <p:sp>
        <p:nvSpPr>
          <p:cNvPr id="60" name="Прямоугольник: скругленные углы 42">
            <a:extLst>
              <a:ext uri="{FF2B5EF4-FFF2-40B4-BE49-F238E27FC236}">
                <a16:creationId xmlns:a16="http://schemas.microsoft.com/office/drawing/2014/main" xmlns="" id="{EB4A8C52-2F4D-4F69-810B-42A81FDFB1B5}"/>
              </a:ext>
            </a:extLst>
          </p:cNvPr>
          <p:cNvSpPr/>
          <p:nvPr/>
        </p:nvSpPr>
        <p:spPr>
          <a:xfrm>
            <a:off x="9056594" y="4125055"/>
            <a:ext cx="2643444" cy="610808"/>
          </a:xfrm>
          <a:prstGeom prst="roundRect">
            <a:avLst>
              <a:gd name="adj" fmla="val 10742"/>
            </a:avLst>
          </a:prstGeom>
          <a:solidFill>
            <a:srgbClr val="B3D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indent="-85725">
              <a:buFont typeface="Arial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ПП-191</a:t>
            </a:r>
          </a:p>
        </p:txBody>
      </p:sp>
      <p:pic>
        <p:nvPicPr>
          <p:cNvPr id="72" name="Рисунок 7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93144" y="237141"/>
            <a:ext cx="1320871" cy="776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9814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64B1D5A-3A20-442E-9A73-DCDB272D9B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35127"/>
            <a:ext cx="12192000" cy="11176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08074653-EA02-477F-A638-E1CD024CE4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21DC55B-5E42-4D5B-885B-44FA05D40427}"/>
              </a:ext>
            </a:extLst>
          </p:cNvPr>
          <p:cNvSpPr txBox="1"/>
          <p:nvPr/>
        </p:nvSpPr>
        <p:spPr>
          <a:xfrm>
            <a:off x="507016" y="345232"/>
            <a:ext cx="7948252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Verdana" panose="020B0604030504040204" pitchFamily="34" charset="0"/>
              </a:rPr>
              <a:t>Актуальные меры господдержки</a:t>
            </a:r>
          </a:p>
          <a:p>
            <a:endParaRPr lang="ru-RU" sz="1100" dirty="0">
              <a:solidFill>
                <a:srgbClr val="0043C9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84660623-3DD5-41D7-8775-EDEE1F7101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1634457"/>
              </p:ext>
            </p:extLst>
          </p:nvPr>
        </p:nvGraphicFramePr>
        <p:xfrm>
          <a:off x="477795" y="486130"/>
          <a:ext cx="11358751" cy="5378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xmlns="" val="3508412838"/>
                    </a:ext>
                  </a:extLst>
                </a:gridCol>
                <a:gridCol w="6327200">
                  <a:extLst>
                    <a:ext uri="{9D8B030D-6E8A-4147-A177-3AD203B41FA5}">
                      <a16:colId xmlns:a16="http://schemas.microsoft.com/office/drawing/2014/main" xmlns="" val="440316787"/>
                    </a:ext>
                  </a:extLst>
                </a:gridCol>
                <a:gridCol w="4823271">
                  <a:extLst>
                    <a:ext uri="{9D8B030D-6E8A-4147-A177-3AD203B41FA5}">
                      <a16:colId xmlns:a16="http://schemas.microsoft.com/office/drawing/2014/main" xmlns="" val="2748011"/>
                    </a:ext>
                  </a:extLst>
                </a:gridCol>
              </a:tblGrid>
              <a:tr h="50696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0" kern="1200" dirty="0">
                        <a:solidFill>
                          <a:srgbClr val="0043C9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90861605"/>
                  </a:ext>
                </a:extLst>
              </a:tr>
              <a:tr h="740953"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ё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Инвестиционные проекты, направленные на производство приоритетной продукции (ПП 295)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Инвестиционные проекты с длительным сроком окупаемости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ru-RU" sz="1000" b="0" kern="120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70402090"/>
                  </a:ext>
                </a:extLst>
              </a:tr>
              <a:tr h="536834"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ё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Льготные кредиты на проекты диверсификации ОПК (26-П)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Финансирование как производителя (предприятие ОПК), так и покупателя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ru-RU" sz="1000" b="0" kern="120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10744626"/>
                  </a:ext>
                </a:extLst>
              </a:tr>
              <a:tr h="715779"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ё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Промышленная </a:t>
                      </a:r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ипотека</a:t>
                      </a:r>
                      <a:r>
                        <a:rPr lang="ru-RU" sz="1100" b="1" kern="1200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(1570-П)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Покупка / строительство производственной недвижимости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ru-RU" sz="1000" b="0" kern="120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89297539"/>
                  </a:ext>
                </a:extLst>
              </a:tr>
              <a:tr h="536834"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ё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Льготные кредиты экспортерам (191-П)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Инвестиции / пополнение оборотных средств для экспорта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ru-RU" sz="1000" b="0" kern="120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51764830"/>
                  </a:ext>
                </a:extLst>
              </a:tr>
              <a:tr h="536834"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ё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Льготные кредиты импортерам (895-П)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Импорт, в т.ч. комплектующих, оборудования и др.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ru-RU" sz="1000" b="0" kern="120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70202565"/>
                  </a:ext>
                </a:extLst>
              </a:tr>
              <a:tr h="536834"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ё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Льготные кредиты на </a:t>
                      </a:r>
                      <a:r>
                        <a:rPr lang="en-US" sz="1100" b="1" kern="1200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IT-</a:t>
                      </a:r>
                      <a:r>
                        <a:rPr lang="ru-RU" sz="1100" b="1" kern="1200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проекты (1598-П)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Финансирование как покупателей, так и </a:t>
                      </a:r>
                      <a:r>
                        <a:rPr lang="en-US" sz="1000" b="0" kern="12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IT-</a:t>
                      </a:r>
                      <a:r>
                        <a:rPr lang="ru-RU" sz="1000" b="0" kern="12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разработчиков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000" b="0" kern="120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41834721"/>
                  </a:ext>
                </a:extLst>
              </a:tr>
              <a:tr h="740953"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ё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Льготные займы Фонда развития промышленности (регионального / федерального)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Финансирование в первую очередь инвестиционных затрат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400" b="1" kern="120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13444325"/>
                  </a:ext>
                </a:extLst>
              </a:tr>
              <a:tr h="526467"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ё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Программа стимулирования МСП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Пополнение оборотных средств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ru-RU" sz="1400" b="1" kern="120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48076281"/>
                  </a:ext>
                </a:extLst>
              </a:tr>
            </a:tbl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131818B-5CD1-4EC6-9B84-FCE3278D7803}"/>
              </a:ext>
            </a:extLst>
          </p:cNvPr>
          <p:cNvSpPr/>
          <p:nvPr/>
        </p:nvSpPr>
        <p:spPr>
          <a:xfrm>
            <a:off x="435896" y="6181496"/>
            <a:ext cx="85715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ru-RU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Это далеко не полный перечень мер господдержки!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B4709C54-C837-41E1-8B52-25FA98F9B79C}"/>
              </a:ext>
            </a:extLst>
          </p:cNvPr>
          <p:cNvSpPr/>
          <p:nvPr/>
        </p:nvSpPr>
        <p:spPr>
          <a:xfrm>
            <a:off x="9355717" y="6348255"/>
            <a:ext cx="214513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ru-RU" sz="8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При рыночной ставке: КС + 3,0 %</a:t>
            </a:r>
            <a:endParaRPr lang="ru-RU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6FF31E89-EE20-477F-B905-D5D5D463B1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8264" y="345232"/>
            <a:ext cx="1155140" cy="678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4057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5169</TotalTime>
  <Words>1249</Words>
  <Application>Microsoft Office PowerPoint</Application>
  <PresentationFormat>Произвольный</PresentationFormat>
  <Paragraphs>199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Белов Сергей Александрович</dc:creator>
  <cp:lastModifiedBy>Новикова Елена Михайловна</cp:lastModifiedBy>
  <cp:revision>169</cp:revision>
  <cp:lastPrinted>2023-06-07T09:57:24Z</cp:lastPrinted>
  <dcterms:created xsi:type="dcterms:W3CDTF">2023-04-13T09:55:54Z</dcterms:created>
  <dcterms:modified xsi:type="dcterms:W3CDTF">2023-06-23T10:54:45Z</dcterms:modified>
</cp:coreProperties>
</file>