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74" r:id="rId2"/>
    <p:sldId id="278" r:id="rId3"/>
    <p:sldId id="276" r:id="rId4"/>
    <p:sldId id="266" r:id="rId5"/>
    <p:sldId id="260" r:id="rId6"/>
    <p:sldId id="279" r:id="rId7"/>
    <p:sldId id="265" r:id="rId8"/>
    <p:sldId id="271" r:id="rId9"/>
    <p:sldId id="261" r:id="rId10"/>
    <p:sldId id="263" r:id="rId11"/>
    <p:sldId id="280" r:id="rId1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FF00"/>
    <a:srgbClr val="CC0000"/>
    <a:srgbClr val="990000"/>
    <a:srgbClr val="F2EE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4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BE8F8-CC76-4C2A-B27B-DA3733F5C5CC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3EE14-7A2F-4E22-9305-376A637D1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1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1A1E232CB65C8FA198C191926F77FE6AA593D03B184191C692DB5729242F6FEB6F21B230989D6BFEA6CC289EEFI8g2H" TargetMode="External"/><Relationship Id="rId2" Type="http://schemas.openxmlformats.org/officeDocument/2006/relationships/hyperlink" Target="consultantplus://offline/ref=1A1E232CB65C8FA198C191926F77FE6AA593D13E1D4591C692DB5729242F6FEB6F21B230989D6BFEA6CC289EEFI8g2H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6AEBD7522C97A79FA4B23988FF6097FC315C5021A933A138266575A7CE2F010442D64385E2EE1FD90B0EFE66C115D192D0DF52DF3A20A6B34CBL" TargetMode="External"/><Relationship Id="rId2" Type="http://schemas.openxmlformats.org/officeDocument/2006/relationships/hyperlink" Target="consultantplus://offline/ref=E6AEBD7522C97A79FA4B23988FF6097FC315C40319933A138266575A7CE2F010562D3C345F2EFFFC98A5B9B72A34C4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consultantplus://offline/ref=E6AEBD7522C97A79FA4B23988FF6097FC315CB061C9F3A138266575A7CE2F010442D64385E2EE1FD90B0EFE66C115D192D0DF52DF3A20A6B34CB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707904" y="3861048"/>
            <a:ext cx="1584176" cy="6480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1810496"/>
            <a:ext cx="7846640" cy="3274688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организации</a:t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предупредительные меры распространения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-19</a:t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835696" y="6165304"/>
            <a:ext cx="5184576" cy="460648"/>
          </a:xfrm>
          <a:prstGeom prst="rect">
            <a:avLst/>
          </a:prstGeom>
          <a:ln>
            <a:noFill/>
          </a:ln>
          <a:effectLst/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ЮУТПП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Затраты, связанные с переводом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сотрудников на удаленную работу: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атраты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закупку техники и нового лицензионного ПО;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Дополнительные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затраты на связь.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Эти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затраты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будут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считаться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экономически обоснованными,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они позволяют обеспечить бесперебойный производственный процесс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 п.1 ст.252 НК РФ).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Учитываются такие расходы как материальные затраты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или расходы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покупку основных средств.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Расходы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программное обеспечение учитываются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составе прочих расходов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(пп.26 п.1 ст.264 НК РФ).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Затраты на выплату зарплаты за дни, официально установленные как нерабочие дни с сохранением зарплаты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Суммы зарплаты, выплаченные сотрудникам за дни, объявленные нерабочими с сохранением зарплаты,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учитываются в составе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внереализационных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расходов.</a:t>
            </a:r>
          </a:p>
          <a:p>
            <a:pPr marL="0" indent="0">
              <a:buNone/>
            </a:pPr>
            <a:endParaRPr lang="ru-RU" dirty="0"/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49424"/>
            <a:ext cx="8229600" cy="5055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Также для целей налогообложения могут быть учтены в составе убытков:</a:t>
            </a:r>
          </a:p>
          <a:p>
            <a:pPr marL="0" indent="0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Оплата времени простоя работникам;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Списание просроченного сырья и товаров – в связи с приостановлением деятельности предприятия;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Стоимость нереализованной продукции на складах, подлежащей списанию в связи с истечением срока годности, - в связи с приостановлением деятельности предприятия или резким сокращением рынка сбыта.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Соответственно, все вышеназванные мероприятия должны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быть оформлены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внутренними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организационно-распорядительными документами (п.1 ст.252 НК РФ).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>
              <a:buNone/>
            </a:pPr>
            <a:endParaRPr lang="ru-RU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241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683568" y="476672"/>
            <a:ext cx="7918648" cy="5881254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Перечень мероприятий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 предупреждению распространения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инфекции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(COVID-19)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2020 году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соответствии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 рекомендациями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2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приобретение средств индивидуальной защиты органов дыхания (одноразовых масок и средств индивидуальной защиты органов дыхания фильтрующего типа - респираторов и многоразовых тканых масок), а также средств защиты (щитков лицевых, бахил, перчаток, противочумных костюмов 1 типа, одноразовых халатов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б) приобретение дезинфицирующих средств (дезинфицирующие салфетки и дезинфицирующие кожные антисептики для обработки рук работников) и дозирующих устройств для обработки рук указанными антисептиками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в) приобретение устройств (оборудования), в том числе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рециркуляторов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воздуха, и (или) дезинфицирующих средств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вирулицидного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действия для комплексной обработки транспортных средств, транспортной упаковки материалов, оборудования, продуктов, служебных помещений, контактных поверхностей;</a:t>
            </a:r>
          </a:p>
          <a:p>
            <a:pPr>
              <a:lnSpc>
                <a:spcPct val="120000"/>
              </a:lnSpc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г) приобретение устройств (оборудования) для бесконтактного контроля температуры тела работника и (или) термометров;</a:t>
            </a:r>
          </a:p>
          <a:p>
            <a:pPr>
              <a:lnSpc>
                <a:spcPct val="120000"/>
              </a:lnSpc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д) проведение лабораторного обследования работников на COVID-19.</a:t>
            </a:r>
          </a:p>
          <a:p>
            <a:pPr>
              <a:lnSpc>
                <a:spcPct val="120000"/>
              </a:lnSpc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67544" y="1484784"/>
            <a:ext cx="3600400" cy="4873142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0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707904" y="3861048"/>
            <a:ext cx="1584176" cy="6480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611560" y="764704"/>
            <a:ext cx="777240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РАСХОДЫ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ПРЕДУПРЕДИТЕЛЬНЫЕ МЕРЫ ЗА СЧЕТ ВЗНОСОВ 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ФСС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страхование от несчастных случаев и профзаболеваний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Документы: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Минтруда России от 10 декабря 2012 г. № 580н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Приказ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Минтруда РФ от 23.06.2020  № 365н – о внесении изменений в Приказ №580н (действует до 31.12.2020)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Письмо ФСС РФ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 05.08.2020 № 02-09-11/12-05-19094 – разъяснения к Приказу №365н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8064896" cy="59766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Обратите внимание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реализация мероприятий по предупреждению распространения нового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счет сумм страховых взносов на обязательное социальное страхование от несчастных случаев на производстве и профессиональных заболеваний в рамках финансового обеспечения предупредительных мер по сокращению производственного травматизма и профессиональных заболеваний применяется для всех работников независимо от условий труда на их рабочих местах;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лабораторное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обследование работников на COVID-19 проводится только в рамках тестирования работников на наличие у 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этом объем средств, направляемых на указанные цели, не может превышать 20% сумм страховых взносов за предшествующий календарный год за вычетом расходов, произведенных в предшествующем календарном году на выплату пособий по временной нетрудоспособности в связи с несчастными случаями на производстве или профессиональными заболеваниями и на оплату отпуска застрахованного лица (сверх ежегодного оплачиваемого отпуска, установленного законодательством РФ) на весь период его лечения и проезда к месту лечения и обратно.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836712"/>
            <a:ext cx="8280920" cy="590465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Необходимо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было представить в орган ФСС РФ по месту своей регистрации заявление о финансовом обеспечении предупредительных мер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 1 ноября 2020 г.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u="sng" dirty="0">
                <a:latin typeface="Times New Roman" pitchFamily="18" charset="0"/>
                <a:cs typeface="Times New Roman" pitchFamily="18" charset="0"/>
              </a:rPr>
              <a:t>Вместе с заявлением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должно было предоставлено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 план финансового обеспечения предупредительных мер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форме,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указанной в Приложении к Правилам N 580н;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 копия перечня мероприятий по улучшению условий и охраны труда работников, который разработан по итогам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спецоценки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и (или) копия коллективного договора (выписка из него), и (или) копия соглашения по охране труда (выписка из него).               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заявлению прилагается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хотя бы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один из этих документов. Его наименование и реквизиты укажите в графе 3 плана финансового обеспечения предупредительных мер;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 документы (их копии), обосновывающие необходимость финансового обеспечения каждого из мероприятий, включенных в план финансового обеспечения предупредительных мер. Конкретный перечень таких документов зависит от вида расходов, которые страхователь предполагает возместить за счет страховых взносов. Общий перечень документов содержится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п.4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Правил N 580н.</a:t>
            </a:r>
          </a:p>
          <a:p>
            <a:r>
              <a:rPr lang="ru-RU" sz="1800" i="1" dirty="0"/>
              <a:t> </a:t>
            </a:r>
            <a:endParaRPr lang="ru-RU" sz="1800" dirty="0"/>
          </a:p>
          <a:p>
            <a:r>
              <a:rPr lang="ru-RU" sz="1800" i="1" dirty="0"/>
              <a:t> </a:t>
            </a:r>
            <a:endParaRPr lang="ru-RU" sz="1800" dirty="0"/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764704"/>
            <a:ext cx="8280920" cy="590465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РАСХОДЫ ОРГАНИЗАЦИИ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Организации, не подавшие в ФСС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своевременно заявление о финансовом обеспечении предупредительных мер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 1 ноября 2020 г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не согласовавшие план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финансового обеспечения предупредительных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мер, могут учесть вышеназванные расходы  в расходах организации для целей налогообложения в соответствии с нормами ст.252 НК РФ – экономическое обоснование и документальное оформление расходов.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Так, расходы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закупку средств защиты должны быть соотнесены с численностью работников, частотой проведения дезинфекций и чистки, а также площадью помещений, нуждающихся в санитарной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обработке, что будет являться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экономическим обоснованием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Под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документальным оформлением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расходов подразумевается помимо документов, свидетельствующих о получении организацией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товаро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-материальных ценностей (договоры, счета, счета-фактуры, накладные и пр.), наличие сертификатов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(деклараций) соответствия, если приобретаемые дезинфицирующие средства, дозирующие устройства подлежат обязательной сертификации (декларированию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 При этом 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средствам профилактики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защиты от него не применяется требование об их отечественном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происхождении.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/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2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-675456"/>
            <a:ext cx="806489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sz="2000" b="1" dirty="0" smtClean="0"/>
          </a:p>
          <a:p>
            <a:r>
              <a:rPr lang="ru-RU" dirty="0"/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168894"/>
            <a:ext cx="7704856" cy="312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ФНС и Минфина РФ по учету расходов по предотвращению пандемии: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ФНС России от 13.08.2020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СД-4-3/13046@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Минфина России от 23.06.2020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03-03-06/1/54256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Письмо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ФНС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 от 13.10.2020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БС-4-11/16741@)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algn="just">
              <a:lnSpc>
                <a:spcPct val="106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772816"/>
            <a:ext cx="7746084" cy="446449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707904" y="3861048"/>
            <a:ext cx="1584176" cy="6480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2"/>
            <a:ext cx="784887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Расходы организации в связи с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-19</a:t>
            </a:r>
          </a:p>
          <a:p>
            <a:pPr lvl="0"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Дополнительные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затраты на охрану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закупка масок, бахил, иных средств индивидуальной и коллективной защиты;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закупка антисептиков;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закупка и установка дополнительного оборудования: сушилок для рук, дозаторов для жидкого мыла,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санитайзера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дезинфекция помещений;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иных мер по предупреждению и предотвращению распространения COVID-19 среди работников.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Если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организация применяет УСН  или ЕСХН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при определении объекта налогообложения все вышеперечисленные расходы учитываются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составе материальных расходов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(пп.5,  46 п.2 ст.346.5, пп.5, 39 п.1 ст.346,16 НК РФ).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836712"/>
            <a:ext cx="7630616" cy="54116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/>
              <a:t>2.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проведение исследований на наличие у работников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учитываются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составе прочих расходов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связанных с производством и реализацией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(пп.7 п.1 ст.264 НК РФ).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НДФЛ со стоимости таких исследований не удерживается.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Обратите внимание!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Страховые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взносы на стоимость тестирования, оплачиваемую медучреждению, не начисляются.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 если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работники оплачивают исследования сами, а организация компенсирует им расходы, то на сумму компенсации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начислить страховые взносы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 Расходы на обеспечение безопасности клиентов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Главное условие – экономическое обоснование и документальное оформление. Учитываются как материальные расходы и прочие расходы, связанные с производством и реализацией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 п.1 ст.254, п.7 и.49 п.1 ст.264 НК РФ).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68760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r>
              <a:rPr lang="ru-RU" sz="2400" i="1" dirty="0" smtClean="0"/>
              <a:t>	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758</TotalTime>
  <Words>563</Words>
  <Application>Microsoft Office PowerPoint</Application>
  <PresentationFormat>Экран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Расходы организации по предупредительные меры распространения COVID-19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Роул</dc:creator>
  <cp:lastModifiedBy>Новикова Елена Михайловна</cp:lastModifiedBy>
  <cp:revision>105</cp:revision>
  <cp:lastPrinted>2020-11-25T07:37:18Z</cp:lastPrinted>
  <dcterms:created xsi:type="dcterms:W3CDTF">2014-10-21T09:12:30Z</dcterms:created>
  <dcterms:modified xsi:type="dcterms:W3CDTF">2020-11-27T10:59:41Z</dcterms:modified>
</cp:coreProperties>
</file>