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74" r:id="rId2"/>
    <p:sldId id="278" r:id="rId3"/>
    <p:sldId id="276" r:id="rId4"/>
    <p:sldId id="266" r:id="rId5"/>
    <p:sldId id="260" r:id="rId6"/>
    <p:sldId id="279" r:id="rId7"/>
    <p:sldId id="265" r:id="rId8"/>
    <p:sldId id="271" r:id="rId9"/>
    <p:sldId id="261" r:id="rId10"/>
    <p:sldId id="281" r:id="rId11"/>
    <p:sldId id="282" r:id="rId12"/>
    <p:sldId id="283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овикова Ирина Андреевна" initials="НИА" lastIdx="1" clrIdx="0">
    <p:extLst>
      <p:ext uri="{19B8F6BF-5375-455C-9EA6-DF929625EA0E}">
        <p15:presenceInfo xmlns:p15="http://schemas.microsoft.com/office/powerpoint/2012/main" xmlns="" userId="Новикова Ирина Андре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FF00"/>
    <a:srgbClr val="CC0000"/>
    <a:srgbClr val="990000"/>
    <a:srgbClr val="F2EE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4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09T09:20:34.684" idx="1">
    <p:pos x="10" y="10"/>
    <p:text/>
    <p:extLst>
      <p:ext uri="{C676402C-5697-4E1C-873F-D02D1690AC5C}">
        <p15:threadingInfo xmlns:p15="http://schemas.microsoft.com/office/powerpoint/2012/main" xmlns="" timeZoneBias="-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09T09:20:34.684" idx="1">
    <p:pos x="10" y="10"/>
    <p:text/>
    <p:extLst>
      <p:ext uri="{C676402C-5697-4E1C-873F-D02D1690AC5C}">
        <p15:threadingInfo xmlns:p15="http://schemas.microsoft.com/office/powerpoint/2012/main" xmlns="" timeZoneBias="-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09T09:20:34.684" idx="1">
    <p:pos x="10" y="10"/>
    <p:text/>
    <p:extLst>
      <p:ext uri="{C676402C-5697-4E1C-873F-D02D1690AC5C}">
        <p15:threadingInfo xmlns:p15="http://schemas.microsoft.com/office/powerpoint/2012/main" xmlns="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BE8F8-CC76-4C2A-B27B-DA3733F5C5C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3EE14-7A2F-4E22-9305-376A637D1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1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log.ru/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707904" y="3861048"/>
            <a:ext cx="1584176" cy="6480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846640" cy="3274688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Отмена ЕНВД с 2021 года, выбор оптимального режима налогообложения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835696" y="5877272"/>
            <a:ext cx="5184576" cy="748680"/>
          </a:xfrm>
          <a:prstGeom prst="rect">
            <a:avLst/>
          </a:prstGeom>
          <a:ln>
            <a:noFill/>
          </a:ln>
          <a:effectLst/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ЮУТПП 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35902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ККТ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ст.1.1 и 1.2 Федерального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22.05.2003 №54-ФЗ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применении контрольно-кассовой техники при осуществлении расчетов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РФ» </a:t>
            </a:r>
            <a:r>
              <a:rPr lang="ru-RU" sz="2000" dirty="0" smtClean="0"/>
              <a:t>индивидуальные </a:t>
            </a:r>
            <a:r>
              <a:rPr lang="ru-RU" sz="2000" dirty="0"/>
              <a:t>предприниматели, осуществляя расчеты наличными и (или) </a:t>
            </a:r>
            <a:r>
              <a:rPr lang="ru-RU" sz="2000" dirty="0" smtClean="0"/>
              <a:t>в безналичном порядке, </a:t>
            </a:r>
            <a:r>
              <a:rPr lang="ru-RU" sz="2000" dirty="0"/>
              <a:t>обязаны </a:t>
            </a:r>
            <a:r>
              <a:rPr lang="ru-RU" sz="2000" dirty="0" smtClean="0"/>
              <a:t>применять:</a:t>
            </a:r>
            <a:endParaRPr lang="ru-RU" sz="2000" dirty="0"/>
          </a:p>
          <a:p>
            <a:pPr lvl="0"/>
            <a:r>
              <a:rPr lang="ru-RU" sz="2000" dirty="0"/>
              <a:t>при приеме (получении) оплаты, в том числе в виде предоплаты (аванса) за товары (работы, услуги);</a:t>
            </a:r>
          </a:p>
          <a:p>
            <a:pPr lvl="0"/>
            <a:r>
              <a:rPr lang="ru-RU" sz="2000" dirty="0"/>
              <a:t>выплате денег за товары (работы, услуги), например в связи с возвратом покупателем приобретенного товара;</a:t>
            </a:r>
          </a:p>
          <a:p>
            <a:pPr lvl="0"/>
            <a:r>
              <a:rPr lang="ru-RU" sz="2000" dirty="0"/>
              <a:t>возврате предоплаты (аванса);</a:t>
            </a:r>
          </a:p>
          <a:p>
            <a:pPr lvl="0"/>
            <a:r>
              <a:rPr lang="ru-RU" sz="2000" dirty="0"/>
              <a:t>предоставлении и погашении займов для оплаты товаров (работ, услуг).</a:t>
            </a:r>
          </a:p>
          <a:p>
            <a:pPr marL="0" indent="0">
              <a:buNone/>
            </a:pPr>
            <a:r>
              <a:rPr lang="ru-RU" sz="2000" dirty="0"/>
              <a:t>Под расчетами понимается </a:t>
            </a:r>
            <a:r>
              <a:rPr lang="ru-RU" sz="2000" dirty="0" smtClean="0"/>
              <a:t>также:</a:t>
            </a:r>
            <a:endParaRPr lang="ru-RU" sz="2000" dirty="0"/>
          </a:p>
          <a:p>
            <a:pPr lvl="0"/>
            <a:r>
              <a:rPr lang="ru-RU" sz="2000" dirty="0"/>
              <a:t>зачет предоплаты (аванса);</a:t>
            </a:r>
          </a:p>
          <a:p>
            <a:pPr lvl="0"/>
            <a:r>
              <a:rPr lang="ru-RU" sz="2000" dirty="0"/>
              <a:t>предоставление или получение иного встречного предоставления за товары (работы, услуги).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884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38912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на УСН в общем случае должен использовать кассовый аппарат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Данная система налогообложения не освобождает от обязанности применять ККТ.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плательщики ЕНВД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не могут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кассового аппарата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ситуациях предприниматель, в том числе на УСН и (или) ЕНВД,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ст.2 и ст8 Закона о применении ККТ может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без ККТ,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сдает в аренду (внаем) принадлежащие ему на праве собственности жилые помещения, а также жилые помещения вместе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-местами, расположенными в многоквартирных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домах;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продает в киосках мороженое и не использует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автоматическое устройство для расчетов;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с рук и (или) лотка входные билеты и абонементы на посещение государственных или муниципальных театров (за исключением их реализации через Интернет и сети 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расчетах исключительно монетой Банка России через автоматы, которые не питаются электроэнергией (в том числе от электрических аккумуляторов или батарей)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п.1.1 ст2. Закона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применении ККТ);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иных применимых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 случаях.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3482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Неприменение ККТ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п.1 ст.1.2 Федерального закона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22.05.2003 N 54-ФЗ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контрольно-кассовой техники при осуществлении расчетов в Российской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предприниматели,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работников, с которыми заключены трудовые договоры,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товаров собственного производства, выполнении работ, оказании услуг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не применять контрольно-кассовую технику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расчетах за такие товары, работы, услуги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01.07.2021.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68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683568" y="476672"/>
            <a:ext cx="7918648" cy="588125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Возможен переход с ЕНВД 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I.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организаций и индивидуальных    предпринимателей на: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общий режим налогообложения;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упрощенная система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налогобложения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II.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индивидуальных предпринимателей на: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патентная система налогообложения (ПСН);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спецрежим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виде налога на профессиональный        	доход (НПД).</a:t>
            </a:r>
          </a:p>
          <a:p>
            <a:pPr>
              <a:lnSpc>
                <a:spcPct val="12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Обратите внимание!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itchFamily="18" charset="0"/>
              </a:rPr>
              <a:t>Для индивидуальных предпринимателей открыт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Онлайн-сервис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«Выбор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подходящего режима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налогообложения»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2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67544" y="1484784"/>
            <a:ext cx="3600400" cy="4873142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0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Налоги, уплачиваемые организациями и ИП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392363" y="2204864"/>
            <a:ext cx="8229600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5163" y="299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008487"/>
              </p:ext>
            </p:extLst>
          </p:nvPr>
        </p:nvGraphicFramePr>
        <p:xfrm>
          <a:off x="971600" y="1647092"/>
          <a:ext cx="7272808" cy="4158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7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87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38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Обычный режим налогообложения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6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Доходы х 6%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(Доходы – расходы) х 15%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НДС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Налог на прибыль (НДФЛ для ИП)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Единый налог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Страховые взносы – фиксированные платежи + % с доходов (ИП)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Страховые взносы с ФОТ наемных сотрудников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Налог на имущество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Земельный налог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Транспортный налог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35163" y="26622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8064896" cy="59766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Обратите внимание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соответствии с Федеральным законом от 29.06.2012 №97-ФЗ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Подавать заявление о снятии с учета в связи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отменой ЕНВД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надо. ИФНС делает это автоматически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Письмо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ФНС от 21.08.2020 N СД-4-3/13544@);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Чтобы перейти с 01.01.2021 на УСН, до 31.12.2020г. необходимо подать уведомление по форме 26.2-1 в инспекцию по месту нахождения организации или месту жительства ИП - лично или через представителя; по почте заказным письмом; в электронной форме по ТКС с применением КЭП, в том числе через сервис "Личный кабинет налогоплательщика - индивидуального предпринимателя" в разделе "Моя система налогообложения" на сайте ФНС России 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www.nalog.ru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в 2020 году были различные виды деятельности, на ЕНВД и общем режиме н/обложения, 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строке «Получено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доходов за девять месяцев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уведомления необходимо указать сумму доходов за 9 месяцев 2020г. по видам деятельности, подлежащим обложению в рамках общего режима налогообложения.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2021 года было совмещение ЕНВД и УСН, с 01.01.2021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автоматически применяется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УСН по всем видам деятельности.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не уведомить о переходе на УСН с 01.01.2021г., то организация (ИП) будет переведена на общий режим налогообложения с  НДС и налогом на прибыль (НДФЛ)</a:t>
            </a: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548680"/>
            <a:ext cx="8280920" cy="5904656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ОГРАНИЧЕНИЯ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 выручке и численности сотрудников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2020 году 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переходе с ЕНВД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нет!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ИП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 которых не больше 15 работников и доход не больше 60 млн руб. в год, по некоторым видам деятельности могут перейти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ИП без работников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стать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самозанятым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Обратите внимание!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Выручка в 2021 году при применении УСН должна быть не 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., количество работников – не более 100 человек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Страховые взносы на ОПС 32448 руб.,  на ОМС 8426 руб. ( как в 2020 году)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ОСОБЕННОСТИ ПЕРЕХОДА с ЕНВД на УСН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Оплату, полученную в 2021 г. за отгрузки 2020 г., и авансы, полученные в 2020г. под отгрузку в 2021г., в доходах не учитывается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(Письмо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ФНС от 20.11.2020 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СД-4-3/19053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@).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расходы можно списать бухгалтерскую остаточную стоимость ОС на 01.01.2021. Стоимость товаров для перепродажи, приобретенных на ЕНВД, включается в расходы при реализации, сырья и материалов - по мере их использования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(ст.4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Закона N 373-ФЗ, Письмо ФНС от 20.11.2020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 СД-4-3/19053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@).</a:t>
            </a:r>
          </a:p>
          <a:p>
            <a:pPr algn="just"/>
            <a:endParaRPr lang="ru-RU" sz="1800" dirty="0"/>
          </a:p>
          <a:p>
            <a:r>
              <a:rPr lang="ru-RU" sz="1800" i="1" dirty="0"/>
              <a:t> </a:t>
            </a:r>
            <a:endParaRPr lang="ru-RU" sz="1800" dirty="0"/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764704"/>
            <a:ext cx="8280920" cy="59046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переходе с ЕНВД на ЛЮБОЙ режим в 2021 году можно: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ЕНВД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последний период 2020 года уменьшить на страховые взносы, которые будут оплачены после 31 декабря 2020 года в пользу работников, занятых во «вмененных» видах деятельности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переходе с ЕНВД на УСН с объектом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доходы минус расходы» можно: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Стоимость сырья и материалов, приобретенных и оплаченных в 2020 году в период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вмененки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а использованных уже после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 окончания, учесть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 расчете налога на УСН по мере списания сырья и материалов в производство.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ЕНВД за последний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период уменьшить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страховые взносы, которые организация или ИП заплатит уже после 31 декабря 2020 года в пользу работников, занятых 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«вмененных»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видах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sz="1800" dirty="0"/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2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-675456"/>
            <a:ext cx="806489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sz="2000" b="1" dirty="0" smtClean="0"/>
          </a:p>
          <a:p>
            <a:r>
              <a:rPr lang="ru-RU" dirty="0"/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620688"/>
            <a:ext cx="7704856" cy="583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переходе с ЕНВД на общий режим в 2021 году можно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base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Принять к вычету НДС, предъявленный при приобретении товаров, работ, услуг, имущественных прав в период ЕНВД и фактически уплаченный при ввозе товаров на территорию РФ.</a:t>
            </a: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Главное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условие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приобретенные материалы, товары, услуги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должны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быть использованы в деятельности на ЕНВД до 1 января 2021 года, и надлежащим образом должны быть оформлены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документы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Также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можно учесть оплаченные после перехода на УСН расходы, которые непосредственно связаны с реализацией таких товаров: на хранение, обслуживание, транспортировку и т.п.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(п.2.2 ст.346.25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НК РФ).</a:t>
            </a:r>
          </a:p>
          <a:p>
            <a:pPr fontAlgn="base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772816"/>
            <a:ext cx="7746084" cy="446449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707904" y="3861048"/>
            <a:ext cx="1584176" cy="6480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2"/>
            <a:ext cx="78488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Остаточную стоимость ОС и НМА при переходе учесть в расходах при УСН с объектом «доходы минус расходы» в специальном порядке. (ст.346.16, 346.17, 346.25 НК РФ, Письмо ФНС России от 20.11.2020 №СД-4-3/19053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@).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Остаточная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стоимость ОС и НМА рассчитывается по формуле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Остаточная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стоимость ОС и НМА отражается в налоговом учете на 1-е число месяца, с которого применяется УСН.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вносятся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Книги учета доходов и расходов.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Остаточная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стоимость -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графу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 данного раздела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расходы, относящиеся к деятельности на ЕНВД, при расчете налога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«упрощенке»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учесть нельзя.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05" y="3193916"/>
            <a:ext cx="5939790" cy="73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836712"/>
            <a:ext cx="7630616" cy="5411688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I. </a:t>
            </a:r>
            <a:r>
              <a:rPr lang="ru-RU" sz="2400" b="1" dirty="0" smtClean="0"/>
              <a:t>Федеральный</a:t>
            </a:r>
            <a:r>
              <a:rPr lang="en-US" sz="2400" b="1" dirty="0" smtClean="0"/>
              <a:t> </a:t>
            </a:r>
            <a:r>
              <a:rPr lang="ru-RU" sz="2400" b="1" dirty="0" smtClean="0"/>
              <a:t>закон от </a:t>
            </a:r>
            <a:r>
              <a:rPr lang="ru-RU" sz="2400" b="1" dirty="0"/>
              <a:t>22.05.2003 N 54-ФЗ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«О </a:t>
            </a:r>
            <a:r>
              <a:rPr lang="ru-RU" sz="2400" b="1" dirty="0"/>
              <a:t>применении контрольно-кассовой техники при осуществлении расчетов в </a:t>
            </a:r>
            <a:r>
              <a:rPr lang="ru-RU" sz="2400" b="1" dirty="0" smtClean="0"/>
              <a:t>Российской Федерации»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/>
          </a:p>
          <a:p>
            <a:endParaRPr lang="ru-RU" sz="2000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6876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Письма: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ФНС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России от 20.11.2020 №СД-4-3/19053@,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27.10.2020 № СД-4-3/17615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@</a:t>
            </a:r>
          </a:p>
          <a:p>
            <a:pPr lvl="1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Минфина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России от 01.04.2019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 03-11-11/22190, 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21.08.2013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 03-11-06/2/34243, 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03.07.2015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 03-11-06/2/38727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820</TotalTime>
  <Words>933</Words>
  <Application>Microsoft Office PowerPoint</Application>
  <PresentationFormat>Экран (4:3)</PresentationFormat>
  <Paragraphs>155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Отмена ЕНВД с 2021 года, выбор оптимального режима налогообложения</vt:lpstr>
      <vt:lpstr>Презентация PowerPoint</vt:lpstr>
      <vt:lpstr>Налоги, уплачиваемые организациями и ИП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Применение ККТ</vt:lpstr>
      <vt:lpstr>Презентация PowerPoint</vt:lpstr>
      <vt:lpstr>Неприменение ККТ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Роул</dc:creator>
  <cp:lastModifiedBy>Новикова Елена Михайловна</cp:lastModifiedBy>
  <cp:revision>118</cp:revision>
  <cp:lastPrinted>2020-11-25T07:37:18Z</cp:lastPrinted>
  <dcterms:created xsi:type="dcterms:W3CDTF">2014-10-21T09:12:30Z</dcterms:created>
  <dcterms:modified xsi:type="dcterms:W3CDTF">2020-12-15T05:36:53Z</dcterms:modified>
</cp:coreProperties>
</file>