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60" r:id="rId2"/>
    <p:sldId id="263" r:id="rId3"/>
    <p:sldId id="312" r:id="rId4"/>
    <p:sldId id="286" r:id="rId5"/>
    <p:sldId id="311" r:id="rId6"/>
    <p:sldId id="302" r:id="rId7"/>
    <p:sldId id="305" r:id="rId8"/>
    <p:sldId id="306" r:id="rId9"/>
    <p:sldId id="307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07" autoAdjust="0"/>
    <p:restoredTop sz="93997" autoAdjust="0"/>
  </p:normalViewPr>
  <p:slideViewPr>
    <p:cSldViewPr snapToGrid="0">
      <p:cViewPr>
        <p:scale>
          <a:sx n="118" d="100"/>
          <a:sy n="118" d="100"/>
        </p:scale>
        <p:origin x="-900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B1DA-E9AB-4D5E-A31C-FA7A9C6EFC8D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C79AF-9280-4558-B54F-2DCE4744C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8695-A64D-4950-9835-DA4D829DF6B2}" type="datetime1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258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5C9DB-C7A6-4875-A2E6-5C0E00FAC7FF}" type="datetime1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75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AD970-9BF7-43F9-8A04-16247DBA6B02}" type="datetime1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6482-FFC8-4415-A627-C135551D0ED6}" type="datetime1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27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2CE6-D583-415D-A569-A341A5BD4176}" type="datetime1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0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4A5E-617B-4A71-AF92-100DE6C74DED}" type="datetime1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5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01A9-AAF1-4FCD-A1F9-3445CBC90B5A}" type="datetime1">
              <a:rPr lang="ru-RU" smtClean="0"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1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8473-E8CC-4FFC-9205-536A9BBCCE1D}" type="datetime1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58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260DB-D79B-4370-8E99-30F0C794D901}" type="datetime1">
              <a:rPr lang="ru-RU" smtClean="0"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06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6C5D4-B508-41BE-B07B-58929F390D5C}" type="datetime1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9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03F4A-0D87-4A89-83EF-1FB7C92F3B55}" type="datetime1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1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C568C-5755-42D2-B18E-CDA4247E67D2}" type="datetime1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B314E-EED8-4A2D-86FA-DE5C66C28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73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юур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223" y="233392"/>
            <a:ext cx="1628898" cy="1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25899" y="2703016"/>
            <a:ext cx="103498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адаптивная система ПОДРЕССОРИВАНИЯ ТРАНСПОРТНЫХ СРЕДСТВ нового принципа действия </a:t>
            </a:r>
          </a:p>
          <a:p>
            <a:pPr algn="ctr"/>
            <a:endParaRPr lang="ru-RU" sz="36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октор технических наук, профессор,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Российской Академии транспорта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Дубровский А.Ф.</a:t>
            </a:r>
          </a:p>
          <a:p>
            <a:pPr algn="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1333" y="2224212"/>
            <a:ext cx="8817895" cy="4156644"/>
          </a:xfrm>
        </p:spPr>
        <p:txBody>
          <a:bodyPr>
            <a:no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sz="4800" b="1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научный руководитель:</a:t>
            </a:r>
            <a:r>
              <a:rPr lang="ru-RU" sz="2400" cap="all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br>
              <a:rPr lang="ru-RU" sz="2400" cap="all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cap="all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</a:t>
            </a:r>
            <a:r>
              <a:rPr lang="ru-RU" sz="24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убровский</a:t>
            </a:r>
            <a:r>
              <a:rPr lang="ru-RU" sz="2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Анатолий </a:t>
            </a:r>
            <a:r>
              <a:rPr lang="ru-RU" sz="2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Фёдорович, профессор </a:t>
            </a:r>
            <a: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кафедры «Автомобильный транспорт</a:t>
            </a:r>
            <a:r>
              <a:rPr lang="ru-RU" sz="2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 Южно-Уральского </a:t>
            </a:r>
            <a: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государственного </a:t>
            </a:r>
            <a:r>
              <a:rPr lang="ru-RU" sz="2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университета (</a:t>
            </a:r>
            <a: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национального исследовательского университета</a:t>
            </a:r>
            <a:r>
              <a:rPr lang="ru-RU" sz="24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).</a:t>
            </a:r>
            <a: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тел. 8-922 014 18 18; </a:t>
            </a:r>
            <a:r>
              <a:rPr lang="en-US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e-mail</a:t>
            </a:r>
            <a:r>
              <a:rPr lang="ru-RU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</a:t>
            </a:r>
            <a:r>
              <a:rPr lang="en-US" sz="24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duanf@mail.ru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cap="all" dirty="0"/>
          </a:p>
        </p:txBody>
      </p:sp>
      <p:pic>
        <p:nvPicPr>
          <p:cNvPr id="4" name="Picture 4" descr="Картинки по запросу юур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832" y="392418"/>
            <a:ext cx="1628898" cy="1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79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417" y="611967"/>
            <a:ext cx="11757992" cy="585414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на автотракторном факультете Южно-Уральского государственного университета (национального исследовательского университета)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автора разработана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адаптивная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подрессоривания транспортных средств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 действия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включает два основных модуля: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 адаптивный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амортизатор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сверхшироким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диапазоном регулирования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упругий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с нелинейной характеристикой.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с существующими аналогами показывает, что по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совокупности функциональных свойств и основным параметрам рабочих характеристик разработанные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нами конструкции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намного превзошли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известные аналоги в мировом транспортном машиностроении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Новизна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наших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конструктивных решений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подтверждена и защищена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семью патентами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РФ 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изобретения, а их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неоднократно обсуждалась и одобрялась на Всемирных конгрессах, посвященных перспективам развития транспортного машиностроения.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533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2999" y="1731332"/>
            <a:ext cx="110933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 </a:t>
            </a:r>
            <a:r>
              <a:rPr lang="ru-RU" sz="4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использования адаптивной системы подрессоривания нашей конструкции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31481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67747" y="116969"/>
            <a:ext cx="11533704" cy="125412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229253" y="734236"/>
            <a:ext cx="11672198" cy="4511455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многочисленных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стендовых экспериментальных исследований и натурных испытаний разработанных нами конструкций 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подтверждают высокую их эффективность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решении проблемы согласования эксплуатационных характеристик транспортных средств. </a:t>
            </a:r>
          </a:p>
          <a:p>
            <a:pPr marL="0" indent="0">
              <a:buNone/>
            </a:pP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в частности, результаты имитационных испытаний ходовой части автомобиля </a:t>
            </a:r>
            <a:r>
              <a:rPr lang="en-US" sz="9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VW PASSAT CC</a:t>
            </a:r>
            <a:r>
              <a:rPr lang="ru-RU" sz="9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ru-RU" sz="9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полномасштабном стенде </a:t>
            </a:r>
            <a:r>
              <a:rPr lang="ru-RU" sz="9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(Рис.1) </a:t>
            </a: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показали, что </a:t>
            </a:r>
            <a:r>
              <a:rPr lang="ru-RU" sz="9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</a:t>
            </a: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проезде автомобиля через неровность </a:t>
            </a:r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счет использования адаптивных подвесок наших конструкций 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1.  </a:t>
            </a:r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полностью</a:t>
            </a: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9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Рис.2, </a:t>
            </a: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Рис.3) </a:t>
            </a:r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исключается</a:t>
            </a:r>
            <a:r>
              <a:rPr lang="ru-RU" sz="9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явление отрыва колеса от опоры (от дорожного полотна), во всём диапазоне скоростей движения, что улучшает управляемость автомобиля, повышает безопасность его движения;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чем в два раза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снижаются вертикальные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ускорения кузова, а, следовательно, и динамические нагрузки на водителя и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пассажиров.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убедиться в этом достаточно сравнить кривые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Рис.4 и Рис.5 на участке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отрыва колеса;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чем в два раза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снижается амплитуда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колебаний кузова (сравни на Рис.4 и Рис.5 кривые </a:t>
            </a: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участке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а следовательно значительно улучшается комфортабельность автомобиля.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343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65489" y="2567082"/>
            <a:ext cx="31854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</a:rPr>
              <a:t>2. Рынок</a:t>
            </a:r>
            <a:endParaRPr lang="ru-RU" sz="4800" b="1" cap="all" dirty="0"/>
          </a:p>
        </p:txBody>
      </p:sp>
    </p:spTree>
    <p:extLst>
      <p:ext uri="{BB962C8B-B14F-4D97-AF65-F5344CB8AC3E}">
        <p14:creationId xmlns:p14="http://schemas.microsoft.com/office/powerpoint/2010/main" val="1443411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6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496072" y="167944"/>
            <a:ext cx="3450210" cy="7789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cap="all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654649" y="487141"/>
            <a:ext cx="11133056" cy="58692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6575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Область применения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разработанных нами конструкций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подвески практически любых транспортных средств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кроме «водоплавающих»: это и автомобили (грузовые, легковые, автобусы), и быстроходные гусеничные машины, в том числе специального назначения, прицепы, летательные аппараты различного назначения, железнодорожный транспорт, в особенности высокоскоростной, мотоциклы, и т.п.</a:t>
            </a:r>
          </a:p>
          <a:p>
            <a:pPr marL="0" indent="536575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Основные сегменты рынка: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заводы по производству транспортной техники (автозаводы, тракторные заводы, авиационные заводы, заводы по производству прицепов, мотоциклов, быстроходных гусеничных машин и машин специального назначения, заводы по производству железнодорожного подвижного состава и т.п.); дилерские центры по продаже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автокомпонентов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авторемонтные центры; центры по техническому обслуживанию транспортных средств и т.п.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415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2755" y="2135500"/>
            <a:ext cx="109627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</a:rPr>
              <a:t>3. О </a:t>
            </a:r>
            <a:r>
              <a:rPr lang="ru-RU" sz="4800" b="1" cap="all" dirty="0">
                <a:latin typeface="Times New Roman" pitchFamily="18" charset="0"/>
                <a:cs typeface="Times New Roman" pitchFamily="18" charset="0"/>
              </a:rPr>
              <a:t>экономической эффективности инвестирования проекта.</a:t>
            </a:r>
            <a:br>
              <a:rPr lang="ru-RU" sz="4800" b="1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cap="all" dirty="0"/>
              <a:t/>
            </a:r>
            <a:br>
              <a:rPr lang="ru-RU" sz="4800" b="1" cap="all" dirty="0"/>
            </a:br>
            <a:endParaRPr lang="ru-RU" sz="4800" b="1" cap="all" dirty="0"/>
          </a:p>
        </p:txBody>
      </p:sp>
    </p:spTree>
    <p:extLst>
      <p:ext uri="{BB962C8B-B14F-4D97-AF65-F5344CB8AC3E}">
        <p14:creationId xmlns:p14="http://schemas.microsoft.com/office/powerpoint/2010/main" val="2760788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11981" y="335846"/>
            <a:ext cx="1150536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Предлагаемое производство, в случае его организации, по объёму, может достичь достаточно больших размеров, привлекательных 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долгосрочного инвестирования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Оценим его объём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взяв,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для примера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функционирование фирмы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TOYOTA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357188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исходные данные примем следующие показатели: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- минимальный средний годовой объём производства автомобилей –    </a:t>
            </a:r>
          </a:p>
          <a:p>
            <a:pPr algn="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5000000 штук                                                     (1)</a:t>
            </a:r>
          </a:p>
          <a:p>
            <a:pPr>
              <a:tabLst>
                <a:tab pos="357188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- наименьшая стоимость амортизатора – </a:t>
            </a:r>
          </a:p>
          <a:p>
            <a:pPr algn="r">
              <a:tabLst>
                <a:tab pos="357188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6000 руб.                                                          (2) </a:t>
            </a:r>
          </a:p>
          <a:p>
            <a:pPr algn="r">
              <a:tabLst>
                <a:tab pos="357188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- наименьшая стоимость упругого элемента (пружины) - </a:t>
            </a:r>
          </a:p>
          <a:p>
            <a:pPr algn="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2500 руб.                                                           (3)</a:t>
            </a:r>
          </a:p>
          <a:p>
            <a:pPr indent="357188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357188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Принимая во внимание, что на один автомобиль устанавливается, как минимум, 4 амортизатора и 4 упругих элемента, нетрудно убедиться в том, что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годовой оборот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предполагаемого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только при «снабжении» фирмы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TOYOTA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составит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/>
              <a:t>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59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B314E-EED8-4A2D-86FA-DE5C66C28B58}" type="slidenum">
              <a:rPr lang="ru-RU" smtClean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12464" y="350500"/>
            <a:ext cx="1140487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8763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по амортизаторам 5000000×4×6000руб.= 120000000000руб.=</a:t>
            </a:r>
          </a:p>
          <a:p>
            <a:pPr algn="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120 млрд. руб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                                                           (4)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- по упругим элементам 5000000×4×2500руб.= 50000000000руб.</a:t>
            </a:r>
          </a:p>
          <a:p>
            <a:pPr algn="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50 млрд. руб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                                                           (5)</a:t>
            </a:r>
          </a:p>
          <a:p>
            <a:pPr indent="357188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Таким образом, в целом, согласно (4) и (5),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годовой оборот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предполагаемого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только при «снабжении» одной фирмы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TOYOTA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составит не менее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170 млрд. руб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$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2,74 млрд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                                                        (6)</a:t>
            </a:r>
          </a:p>
          <a:p>
            <a:pPr indent="357188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357188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здесь необходимо ещё раз подчеркнуть, что величина (6) отражает лишь «обеспечение нашими разработками»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только одной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автомобильной фирмы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TOYOTA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причем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без учета вторичного рынка и рынка грузовых автомобилей. </a:t>
            </a:r>
          </a:p>
          <a:p>
            <a:pPr indent="357188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357188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принять во внимание, что величина (6) отражает «обеспечение нашими разработками» только одной автомобильной фирмы, то нетрудно представить весь колоссальный объём предлагаемого нами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высококонкурентного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производства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автокомпонентов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модулей адаптивных подвесок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«более широком выходе на рынок». </a:t>
            </a:r>
          </a:p>
        </p:txBody>
      </p:sp>
    </p:spTree>
    <p:extLst>
      <p:ext uri="{BB962C8B-B14F-4D97-AF65-F5344CB8AC3E}">
        <p14:creationId xmlns:p14="http://schemas.microsoft.com/office/powerpoint/2010/main" val="10064871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457</Words>
  <Application>Microsoft Office PowerPoint</Application>
  <PresentationFormat>Произвольный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 научный руководитель:  дубровский Анатолий Фёдорович, профессор кафедры «Автомобильный транспорт» Южно-Уральского государственного университета (национального исследовательского университета). тел. 8-922 014 18 18; e-mail: duanf@mail.ru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Новикова Елена Михайловна</cp:lastModifiedBy>
  <cp:revision>277</cp:revision>
  <dcterms:created xsi:type="dcterms:W3CDTF">2018-10-04T12:55:36Z</dcterms:created>
  <dcterms:modified xsi:type="dcterms:W3CDTF">2020-12-21T11:45:06Z</dcterms:modified>
</cp:coreProperties>
</file>